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7" autoAdjust="0"/>
    <p:restoredTop sz="96391" autoAdjust="0"/>
  </p:normalViewPr>
  <p:slideViewPr>
    <p:cSldViewPr snapToGrid="0">
      <p:cViewPr>
        <p:scale>
          <a:sx n="125" d="100"/>
          <a:sy n="125" d="100"/>
        </p:scale>
        <p:origin x="90" y="-48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B3066-4B2C-DDC8-AA75-0C1255021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A5A25-700D-16A3-EEAD-285AE501D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95FB8-383D-956D-EFA1-4749634C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64854-41E4-CEC3-48F8-A28121AA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2B54A-C27B-8B37-403F-4BCDB606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86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A1B1B-3695-EE9C-1416-A1E82DB5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AD30F-5A64-3FC6-76FD-37FBEC281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D22E2-E1AC-B440-A703-19750919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FF43F-9039-BE8C-023E-739492EC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3D106-7B8C-3126-27B5-7A7A69FA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4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EAA30F-793F-293C-E04A-A0D464F5D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9F898F-A8A9-869B-1F37-56A80D660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27B6B-6A88-363C-29EF-D1FC2A61E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7F779-4C1D-EFF3-78C2-FFB24F65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F0251-D4D3-A7BD-8FEB-97584C1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4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8BC4F-0C61-AF29-1A05-094F0089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22D2A-3B2B-7B4B-B841-D7688F1D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D792C-B46E-F300-5516-D7F09109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16A0A-971C-479C-52F3-A2A876D4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C3F6A-60A0-780D-8C22-09227A21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44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15FF-45A0-3652-6F29-C4F3BADE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69A4D-36D4-3025-E164-870DD761A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61661-AD0C-8649-CFBB-2E6FF009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C2804-AB9D-9C1D-1784-102039B6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C6AA5-1405-554B-FD33-A9F67244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C8F7B-3E22-F883-94C8-6A2F2A26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3E745-0B64-4B58-D9F5-680FF82C9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0D925B-1C31-0D8E-16EA-73838159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40FC65-DBEA-AB95-59D3-18169DB7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8F3AF-63B9-0535-3475-2A78DD77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7B94CB-53E6-6152-A412-784C722F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2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21A55-668A-5B53-F41B-DE326CA6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B07E1-D4B7-E11A-2E91-93C2D0D5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8B721B-1965-192E-76F9-63AECE747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465910-401C-FF98-9CE0-961C1D62D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E5A95-8E77-12CF-F225-F72B408B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47699D-1DB0-9419-EDE7-85077262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249C17-889C-683D-E5DD-01944763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0085F4-A30F-DE54-6FAB-921019CE2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1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C9FB9-E4CE-386B-DF4D-EFA5A39C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7C5D87-B4B7-DC8F-D2B2-16D20B1C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C39528-11E6-F26F-0EF5-7C188415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186F25-2AAE-F9DA-CCBE-3BBD3830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3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A1F405-1518-9D5E-B0E5-7A520B82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20553B-C4D8-9785-91EB-F543EA5A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5EA94-90DE-BA19-1FB0-55B92A29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6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36345-2111-E01A-FA74-146790D5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24879-CF2E-E8DA-D1FD-6348CFE11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D3EA6-9D72-B33C-F384-FED413AE5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086BD-2915-9209-2CDD-51E70260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5486CA-F88D-A934-B5AE-4C5082B3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EE57F-7EA1-F564-E4B9-9357BE25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5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911A6-457E-5BB9-B179-C927C69D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125777-075B-BAB7-77CF-DD9A6E044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3A0634-739C-576B-167B-BFF586268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874E0-FD5D-A580-3363-34FCB195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6745A8-1980-5978-2320-FA59B2D5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27814-D62D-C7E7-ED3C-6C9442EA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6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7B8A6E-9F65-1051-3172-CEE5E8A7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A156D-0B13-A77F-70C0-2BF71F22C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3FA09-3114-7686-179B-81E7FB982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FF254-982B-4810-8FDA-CF671552EB38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BA71B0-5502-0116-4075-87F8E89D7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B8C8D-F869-5216-252C-CBB675F00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BC7D-B385-4C4E-9BA5-FDBA3F20C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6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D737A-3AB4-FF27-31D2-0AD6285A2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7030A0"/>
                </a:solidFill>
              </a:rPr>
              <a:t>스프링 부트 핵심 가이드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6398B-B285-223C-437D-BD0E3BA6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940" y="4587690"/>
            <a:ext cx="9144000" cy="696830"/>
          </a:xfrm>
        </p:spPr>
        <p:txBody>
          <a:bodyPr/>
          <a:lstStyle/>
          <a:p>
            <a:r>
              <a:rPr lang="ko-KR" altLang="en-US" dirty="0">
                <a:solidFill>
                  <a:srgbClr val="7030A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박대원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A29783-A5E1-436D-3C0C-CACD92C0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197" y="158503"/>
            <a:ext cx="2430848" cy="11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4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 </a:t>
            </a:r>
            <a:r>
              <a:rPr lang="ko-KR" altLang="en-US" sz="1400" b="1">
                <a:solidFill>
                  <a:srgbClr val="7030A0"/>
                </a:solidFill>
              </a:rPr>
              <a:t>마리아</a:t>
            </a:r>
            <a:r>
              <a:rPr lang="en-US" altLang="ko-KR" sz="1400" b="1">
                <a:solidFill>
                  <a:srgbClr val="7030A0"/>
                </a:solidFill>
              </a:rPr>
              <a:t>DB </a:t>
            </a:r>
            <a:r>
              <a:rPr lang="ko-KR" altLang="en-US" sz="1400" b="1">
                <a:solidFill>
                  <a:srgbClr val="7030A0"/>
                </a:solidFill>
              </a:rPr>
              <a:t>설치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3821" y="1353787"/>
            <a:ext cx="6448569" cy="4173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4185" y="4096987"/>
            <a:ext cx="5668723" cy="1785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직선 연결선 8"/>
          <p:cNvCxnSpPr/>
          <p:nvPr/>
        </p:nvCxnSpPr>
        <p:spPr>
          <a:xfrm>
            <a:off x="5814955" y="4636036"/>
            <a:ext cx="2742741" cy="1147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7.2 </a:t>
            </a:r>
            <a:r>
              <a:rPr lang="ko-KR" altLang="en-US" sz="1400" b="1" dirty="0">
                <a:solidFill>
                  <a:srgbClr val="7030A0"/>
                </a:solidFill>
              </a:rPr>
              <a:t>단위 테스트와 통합 테스트</a:t>
            </a: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4393D0-38EA-ECA6-9034-9456D6FD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68" y="1362165"/>
            <a:ext cx="8172870" cy="1295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CA2ED0-1541-5AC5-3BE1-E420D66BB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07" y="2853929"/>
            <a:ext cx="6388428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579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7.2.1 </a:t>
            </a:r>
            <a:r>
              <a:rPr lang="ko-KR" altLang="en-US" sz="1400" b="1" dirty="0">
                <a:solidFill>
                  <a:srgbClr val="7030A0"/>
                </a:solidFill>
              </a:rPr>
              <a:t>단위 테스트의 특징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7.2.2 </a:t>
            </a:r>
            <a:r>
              <a:rPr lang="ko-KR" altLang="en-US" sz="1400" b="1" dirty="0">
                <a:solidFill>
                  <a:srgbClr val="7030A0"/>
                </a:solidFill>
              </a:rPr>
              <a:t>통합 테스트의 특징</a:t>
            </a: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C50616-CD8D-35D9-C904-B9B0A232E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97" y="2717763"/>
            <a:ext cx="8217322" cy="1422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860234-8089-2402-FBD6-7139CDAC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97" y="4455700"/>
            <a:ext cx="7937908" cy="127006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8483BED-6780-2418-87DC-4D94A06FF688}"/>
              </a:ext>
            </a:extLst>
          </p:cNvPr>
          <p:cNvGrpSpPr/>
          <p:nvPr/>
        </p:nvGrpSpPr>
        <p:grpSpPr>
          <a:xfrm>
            <a:off x="1390397" y="1434586"/>
            <a:ext cx="8223673" cy="711237"/>
            <a:chOff x="1390397" y="1434586"/>
            <a:chExt cx="8223673" cy="71123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74CD05-6D65-7F5F-EEA5-28B8D77CF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0397" y="1434586"/>
              <a:ext cx="8223673" cy="7112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3806E6-B975-C64F-8781-C1806DAACDAC}"/>
                </a:ext>
              </a:extLst>
            </p:cNvPr>
            <p:cNvSpPr txBox="1"/>
            <p:nvPr/>
          </p:nvSpPr>
          <p:spPr>
            <a:xfrm>
              <a:off x="3160000" y="1698966"/>
              <a:ext cx="56904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050" b="1">
                  <a:solidFill>
                    <a:schemeClr val="bg2">
                      <a:lumMod val="50000"/>
                    </a:schemeClr>
                  </a:solidFill>
                </a:rPr>
                <a:t>결과값이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137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7.3 </a:t>
            </a:r>
            <a:r>
              <a:rPr lang="ko-KR" altLang="en-US" sz="1400" b="1" dirty="0">
                <a:solidFill>
                  <a:srgbClr val="7030A0"/>
                </a:solidFill>
              </a:rPr>
              <a:t>테스트 코드를 작성하는 방법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7.3.1 Given-When-Then </a:t>
            </a:r>
            <a:r>
              <a:rPr lang="ko-KR" altLang="en-US" sz="1400" b="1" dirty="0">
                <a:solidFill>
                  <a:srgbClr val="7030A0"/>
                </a:solidFill>
              </a:rPr>
              <a:t>패턴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478CE-CB6D-A21C-465D-7D6B0144E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57" y="1346886"/>
            <a:ext cx="8052214" cy="57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82A43E-BF29-5DAA-E77B-B34C702D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57" y="2638430"/>
            <a:ext cx="8299877" cy="3314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9950815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7.3.1 Given-When-Then </a:t>
            </a:r>
            <a:r>
              <a:rPr lang="ko-KR" altLang="en-US" sz="1400" b="1">
                <a:solidFill>
                  <a:srgbClr val="7030A0"/>
                </a:solidFill>
              </a:rPr>
              <a:t>패턴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7.3.2 </a:t>
            </a:r>
            <a:r>
              <a:rPr lang="ko-KR" altLang="en-US" sz="1400" b="1">
                <a:solidFill>
                  <a:srgbClr val="7030A0"/>
                </a:solidFill>
              </a:rPr>
              <a:t>좋은 테스트를 작성하는 </a:t>
            </a:r>
            <a:r>
              <a:rPr lang="en-US" altLang="ko-KR" sz="1400" b="1">
                <a:solidFill>
                  <a:srgbClr val="7030A0"/>
                </a:solidFill>
              </a:rPr>
              <a:t>5</a:t>
            </a:r>
            <a:r>
              <a:rPr lang="ko-KR" altLang="en-US" sz="1400" b="1">
                <a:solidFill>
                  <a:srgbClr val="7030A0"/>
                </a:solidFill>
              </a:rPr>
              <a:t>가지 속성</a:t>
            </a:r>
            <a:r>
              <a:rPr lang="en-US" altLang="ko-KR" sz="1400" b="1">
                <a:solidFill>
                  <a:srgbClr val="7030A0"/>
                </a:solidFill>
              </a:rPr>
              <a:t>(F.I.R.S.T)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8861" y="1491177"/>
            <a:ext cx="9146142" cy="1784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8861" y="4080571"/>
            <a:ext cx="8268125" cy="1784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1515" y="5562577"/>
            <a:ext cx="241312" cy="260363"/>
          </a:xfrm>
          <a:prstGeom prst="rect">
            <a:avLst/>
          </a:prstGeom>
          <a:effectLst/>
        </p:spPr>
      </p:pic>
      <p:sp>
        <p:nvSpPr>
          <p:cNvPr id="11" name="TextBox 10"/>
          <p:cNvSpPr txBox="1"/>
          <p:nvPr/>
        </p:nvSpPr>
        <p:spPr>
          <a:xfrm>
            <a:off x="3739228" y="2966023"/>
            <a:ext cx="307259" cy="270572"/>
          </a:xfrm>
          <a:prstGeom prst="rect">
            <a:avLst/>
          </a:prstGeom>
          <a:solidFill>
            <a:schemeClr val="lt1"/>
          </a:solidFill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ko-KR" altLang="en-US" sz="1200"/>
              <a:t>많은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7.3.2 </a:t>
            </a:r>
            <a:r>
              <a:rPr lang="ko-KR" altLang="en-US" sz="1400" b="1" dirty="0">
                <a:solidFill>
                  <a:srgbClr val="7030A0"/>
                </a:solidFill>
              </a:rPr>
              <a:t>좋은 테스트를 작성하는 </a:t>
            </a:r>
            <a:r>
              <a:rPr lang="en-US" altLang="ko-KR" sz="1400" b="1" dirty="0">
                <a:solidFill>
                  <a:srgbClr val="7030A0"/>
                </a:solidFill>
              </a:rPr>
              <a:t>5</a:t>
            </a:r>
            <a:r>
              <a:rPr lang="ko-KR" altLang="en-US" sz="1400" b="1" dirty="0">
                <a:solidFill>
                  <a:srgbClr val="7030A0"/>
                </a:solidFill>
              </a:rPr>
              <a:t>가지 속성</a:t>
            </a:r>
            <a:r>
              <a:rPr lang="en-US" altLang="ko-KR" sz="1400" b="1" dirty="0">
                <a:solidFill>
                  <a:srgbClr val="7030A0"/>
                </a:solidFill>
              </a:rPr>
              <a:t>(F.I.R.S.T)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CA1BC7-8307-36F1-0694-1A121776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45" y="1409504"/>
            <a:ext cx="8344329" cy="4407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2482C0-91D5-F73C-E094-007F2692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528" y="5070592"/>
            <a:ext cx="406421" cy="2794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9119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 Junit</a:t>
            </a:r>
            <a:r>
              <a:rPr lang="ko-KR" altLang="en-US" sz="1400" b="1" dirty="0">
                <a:solidFill>
                  <a:srgbClr val="7030A0"/>
                </a:solidFill>
              </a:rPr>
              <a:t>를 활용한 테스트 코드 작성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0DA4D0-A9E1-65F3-7535-50AF01CC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6" y="1398111"/>
            <a:ext cx="8764157" cy="1754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386D70-B5D3-F7F1-B465-8588F505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06" y="3542607"/>
            <a:ext cx="4597636" cy="210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647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7.4.1 Junit</a:t>
            </a:r>
            <a:r>
              <a:rPr lang="ko-KR" altLang="en-US" sz="1400" b="1" dirty="0">
                <a:solidFill>
                  <a:srgbClr val="7030A0"/>
                </a:solidFill>
              </a:rPr>
              <a:t>의 세부 모듈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110032-C33E-4BA6-FDD9-ADA911FCF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10" y="1469436"/>
            <a:ext cx="8711932" cy="4238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9969131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7.4.1 Junit</a:t>
            </a:r>
            <a:r>
              <a:rPr lang="ko-KR" altLang="en-US" sz="1400" b="1" dirty="0">
                <a:solidFill>
                  <a:srgbClr val="7030A0"/>
                </a:solidFill>
              </a:rPr>
              <a:t>의 세부 모듈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F765A-8254-E997-AD02-B6165941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10" y="1430481"/>
            <a:ext cx="9096367" cy="3598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0653052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 프로젝트 생성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22129-BB08-BE17-32F9-2B6098B8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61" y="1397733"/>
            <a:ext cx="8153819" cy="1936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D64CE2-2F2A-25FC-501A-1FD21014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666" y="1836788"/>
            <a:ext cx="2406774" cy="3981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5BF3F46-BD9E-9C7F-E67D-6B6F51789581}"/>
              </a:ext>
            </a:extLst>
          </p:cNvPr>
          <p:cNvCxnSpPr/>
          <p:nvPr/>
        </p:nvCxnSpPr>
        <p:spPr>
          <a:xfrm>
            <a:off x="3058093" y="2289028"/>
            <a:ext cx="28703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4EDD4B3-D377-F898-CF07-E2986449279E}"/>
              </a:ext>
            </a:extLst>
          </p:cNvPr>
          <p:cNvCxnSpPr/>
          <p:nvPr/>
        </p:nvCxnSpPr>
        <p:spPr>
          <a:xfrm>
            <a:off x="2295083" y="2597865"/>
            <a:ext cx="70850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28642E-449A-53CA-9758-D436D379A294}"/>
              </a:ext>
            </a:extLst>
          </p:cNvPr>
          <p:cNvCxnSpPr/>
          <p:nvPr/>
        </p:nvCxnSpPr>
        <p:spPr>
          <a:xfrm>
            <a:off x="2270861" y="2882479"/>
            <a:ext cx="21739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12EAC2F-241C-420B-94DD-CBA0B2F8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231" y="3638546"/>
            <a:ext cx="4098208" cy="209854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CC1A8E7-1246-B4C9-E8EF-DD9ED42B0B0E}"/>
              </a:ext>
            </a:extLst>
          </p:cNvPr>
          <p:cNvCxnSpPr/>
          <p:nvPr/>
        </p:nvCxnSpPr>
        <p:spPr>
          <a:xfrm flipH="1" flipV="1">
            <a:off x="6261521" y="4687819"/>
            <a:ext cx="2113414" cy="83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36B257A-3F47-4A5F-A1CF-E8A1046BE559}"/>
              </a:ext>
            </a:extLst>
          </p:cNvPr>
          <p:cNvCxnSpPr/>
          <p:nvPr/>
        </p:nvCxnSpPr>
        <p:spPr>
          <a:xfrm>
            <a:off x="5020117" y="4390331"/>
            <a:ext cx="381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3F534B-0AB9-A0B3-927C-C4D58AC9C6A2}"/>
              </a:ext>
            </a:extLst>
          </p:cNvPr>
          <p:cNvCxnSpPr/>
          <p:nvPr/>
        </p:nvCxnSpPr>
        <p:spPr>
          <a:xfrm>
            <a:off x="4015892" y="4766790"/>
            <a:ext cx="3815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4389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7.4.2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 프로젝트 생성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9227" y="1361533"/>
            <a:ext cx="8172870" cy="863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244598" y="2135747"/>
            <a:ext cx="8360229" cy="42821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 dirty="0">
                <a:latin typeface="Consolas"/>
              </a:rPr>
              <a:t>@Service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public class </a:t>
            </a:r>
            <a:r>
              <a:rPr lang="en-US" altLang="ko-KR" sz="1100" dirty="0" err="1">
                <a:latin typeface="Consolas"/>
              </a:rPr>
              <a:t>ProductServiceImpl</a:t>
            </a:r>
            <a:r>
              <a:rPr lang="en-US" altLang="ko-KR" sz="1100" dirty="0">
                <a:latin typeface="Consolas"/>
              </a:rPr>
              <a:t> implements </a:t>
            </a:r>
            <a:r>
              <a:rPr lang="en-US" altLang="ko-KR" sz="1100" dirty="0" err="1">
                <a:latin typeface="Consolas"/>
              </a:rPr>
              <a:t>ProductService</a:t>
            </a:r>
            <a:r>
              <a:rPr lang="en-US" altLang="ko-KR" sz="1100" dirty="0">
                <a:latin typeface="Consolas"/>
              </a:rPr>
              <a:t> {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private final Logger </a:t>
            </a:r>
            <a:r>
              <a:rPr lang="en-US" altLang="ko-KR" sz="1100" dirty="0" err="1">
                <a:latin typeface="Consolas"/>
              </a:rPr>
              <a:t>LOGGER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latin typeface="Consolas"/>
              </a:rPr>
              <a:t>LoggerFactory.getLogger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ProductServiceImpl.class</a:t>
            </a:r>
            <a:r>
              <a:rPr lang="en-US" altLang="ko-KR" sz="1100" dirty="0">
                <a:latin typeface="Consolas"/>
              </a:rPr>
              <a:t>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private final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ProductRepository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productRepository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;</a:t>
            </a:r>
            <a:endParaRPr lang="en-US" altLang="ko-KR" sz="1100" dirty="0">
              <a:latin typeface="Consolas"/>
            </a:endParaRP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@Autowired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public </a:t>
            </a:r>
            <a:r>
              <a:rPr lang="en-US" altLang="ko-KR" sz="1100" dirty="0" err="1">
                <a:latin typeface="Consolas"/>
              </a:rPr>
              <a:t>ProductServiceImpl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ProductRepository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productRepository</a:t>
            </a:r>
            <a:r>
              <a:rPr lang="en-US" altLang="ko-KR" sz="1100" dirty="0">
                <a:latin typeface="Consolas"/>
              </a:rPr>
              <a:t>) {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this.productRepository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 =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productRepository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;</a:t>
            </a: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@Override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public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getProduct</a:t>
            </a:r>
            <a:r>
              <a:rPr lang="en-US" altLang="ko-KR" sz="1100" dirty="0">
                <a:latin typeface="Consolas"/>
              </a:rPr>
              <a:t>(Long number) {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>
                <a:solidFill>
                  <a:srgbClr val="00B050"/>
                </a:solidFill>
                <a:latin typeface="Consolas"/>
              </a:rPr>
              <a:t>LOGGER.info("[</a:t>
            </a:r>
            <a:r>
              <a:rPr lang="en-US" altLang="ko-KR" sz="1100" dirty="0" err="1">
                <a:solidFill>
                  <a:srgbClr val="00B050"/>
                </a:solidFill>
                <a:latin typeface="Consolas"/>
              </a:rPr>
              <a:t>getProduct</a:t>
            </a:r>
            <a:r>
              <a:rPr lang="en-US" altLang="ko-KR" sz="1100" dirty="0">
                <a:solidFill>
                  <a:srgbClr val="00B050"/>
                </a:solidFill>
                <a:latin typeface="Consolas"/>
              </a:rPr>
              <a:t>] input number : {}", number);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Product </a:t>
            </a:r>
            <a:r>
              <a:rPr lang="en-US" altLang="ko-KR" sz="1100" dirty="0" err="1">
                <a:latin typeface="Consolas"/>
              </a:rPr>
              <a:t>product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productRepository.findById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(number).get();</a:t>
            </a:r>
            <a:endParaRPr lang="en-US" altLang="ko-KR" sz="1100" dirty="0">
              <a:latin typeface="Consolas"/>
            </a:endParaRP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>
                <a:solidFill>
                  <a:srgbClr val="00B050"/>
                </a:solidFill>
                <a:latin typeface="Consolas"/>
              </a:rPr>
              <a:t>LOGGER.info("[</a:t>
            </a:r>
            <a:r>
              <a:rPr lang="en-US" altLang="ko-KR" sz="1100" dirty="0" err="1">
                <a:solidFill>
                  <a:srgbClr val="00B050"/>
                </a:solidFill>
                <a:latin typeface="Consolas"/>
              </a:rPr>
              <a:t>getProduct</a:t>
            </a:r>
            <a:r>
              <a:rPr lang="en-US" altLang="ko-KR" sz="1100" dirty="0">
                <a:solidFill>
                  <a:srgbClr val="00B050"/>
                </a:solidFill>
                <a:latin typeface="Consolas"/>
              </a:rPr>
              <a:t>] product number : {}, name : {}", </a:t>
            </a:r>
            <a:r>
              <a:rPr lang="en-US" altLang="ko-KR" sz="1100" dirty="0" err="1">
                <a:solidFill>
                  <a:srgbClr val="00B050"/>
                </a:solidFill>
                <a:latin typeface="Consolas"/>
              </a:rPr>
              <a:t>product.getNumber</a:t>
            </a:r>
            <a:r>
              <a:rPr lang="en-US" altLang="ko-KR" sz="1100" dirty="0">
                <a:solidFill>
                  <a:srgbClr val="00B050"/>
                </a:solidFill>
                <a:latin typeface="Consolas"/>
              </a:rPr>
              <a:t>(), </a:t>
            </a:r>
            <a:r>
              <a:rPr lang="en-US" altLang="ko-KR" sz="1100" dirty="0" err="1">
                <a:solidFill>
                  <a:srgbClr val="00B050"/>
                </a:solidFill>
                <a:latin typeface="Consolas"/>
              </a:rPr>
              <a:t>product.getName</a:t>
            </a:r>
            <a:r>
              <a:rPr lang="en-US" altLang="ko-KR" sz="1100" dirty="0">
                <a:solidFill>
                  <a:srgbClr val="00B050"/>
                </a:solidFill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 = new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productResponseDto.setNumber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product.getNumber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productResponseDto.setName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product.getName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productResponseDto.setPrice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product.getPrice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productResponseDto.setStock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product.getStock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9227" y="2443451"/>
            <a:ext cx="2032104" cy="819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직선 연결선 10"/>
          <p:cNvCxnSpPr/>
          <p:nvPr/>
        </p:nvCxnSpPr>
        <p:spPr>
          <a:xfrm flipV="1">
            <a:off x="4508500" y="1841500"/>
            <a:ext cx="4619113" cy="10241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78641" y="2107790"/>
            <a:ext cx="1721874" cy="9011"/>
          </a:xfrm>
          <a:prstGeom prst="line">
            <a:avLst/>
          </a:prstGeom>
          <a:noFill/>
          <a:ln w="25400" cap="flat" cmpd="sng" algn="ctr">
            <a:solidFill>
              <a:srgbClr val="FF6600">
                <a:alpha val="100000"/>
              </a:srgbClr>
            </a:solidFill>
            <a:prstDash val="solid"/>
            <a:miter/>
          </a:ln>
        </p:spPr>
      </p:cxnSp>
      <p:sp>
        <p:nvSpPr>
          <p:cNvPr id="13" name="TextBox 12"/>
          <p:cNvSpPr txBox="1"/>
          <p:nvPr/>
        </p:nvSpPr>
        <p:spPr>
          <a:xfrm>
            <a:off x="312365" y="4081804"/>
            <a:ext cx="3237949" cy="1308961"/>
          </a:xfrm>
          <a:prstGeom prst="rect">
            <a:avLst/>
          </a:prstGeom>
          <a:solidFill>
            <a:schemeClr val="lt1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800"/>
              <a:t>private final </a:t>
            </a:r>
            <a:r>
              <a:rPr lang="en-US" altLang="en-US" sz="800" b="1">
                <a:solidFill>
                  <a:srgbClr val="0000FF"/>
                </a:solidFill>
              </a:rPr>
              <a:t>ProductDAO productDAO;</a:t>
            </a:r>
            <a:endParaRPr lang="en-US" altLang="en-US" sz="800"/>
          </a:p>
          <a:p>
            <a:pPr>
              <a:defRPr/>
            </a:pPr>
            <a:endParaRPr lang="en-US" altLang="en-US" sz="800"/>
          </a:p>
          <a:p>
            <a:pPr>
              <a:defRPr/>
            </a:pPr>
            <a:r>
              <a:rPr lang="en-US" altLang="en-US" sz="800"/>
              <a:t>    @Autowired</a:t>
            </a:r>
          </a:p>
          <a:p>
            <a:pPr>
              <a:defRPr/>
            </a:pPr>
            <a:r>
              <a:rPr lang="en-US" altLang="en-US" sz="800"/>
              <a:t>    public ProductServiceImpl(</a:t>
            </a:r>
            <a:r>
              <a:rPr lang="en-US" altLang="en-US" sz="800" b="1">
                <a:solidFill>
                  <a:srgbClr val="0000FF"/>
                </a:solidFill>
              </a:rPr>
              <a:t>ProductDAO productDAO</a:t>
            </a:r>
            <a:r>
              <a:rPr lang="en-US" altLang="en-US" sz="800"/>
              <a:t>) {</a:t>
            </a:r>
          </a:p>
          <a:p>
            <a:pPr>
              <a:defRPr/>
            </a:pPr>
            <a:r>
              <a:rPr lang="en-US" altLang="en-US" sz="800"/>
              <a:t>        </a:t>
            </a:r>
            <a:r>
              <a:rPr lang="en-US" altLang="en-US" sz="800" b="1">
                <a:solidFill>
                  <a:srgbClr val="0000FF"/>
                </a:solidFill>
              </a:rPr>
              <a:t>this.productDAO = productDAO;</a:t>
            </a:r>
            <a:endParaRPr lang="en-US" altLang="en-US" sz="800"/>
          </a:p>
          <a:p>
            <a:pPr>
              <a:defRPr/>
            </a:pPr>
            <a:r>
              <a:rPr lang="en-US" altLang="en-US" sz="800"/>
              <a:t>    }</a:t>
            </a:r>
          </a:p>
          <a:p>
            <a:pPr>
              <a:defRPr/>
            </a:pPr>
            <a:endParaRPr lang="en-US" altLang="en-US" sz="800"/>
          </a:p>
          <a:p>
            <a:pPr>
              <a:defRPr/>
            </a:pPr>
            <a:r>
              <a:rPr lang="en-US" altLang="en-US" sz="800"/>
              <a:t>    @Override</a:t>
            </a:r>
          </a:p>
          <a:p>
            <a:pPr>
              <a:defRPr/>
            </a:pPr>
            <a:r>
              <a:rPr lang="en-US" altLang="en-US" sz="800"/>
              <a:t>    public ProductResponseDto getProduct(Long number) {</a:t>
            </a:r>
          </a:p>
          <a:p>
            <a:pPr>
              <a:defRPr/>
            </a:pPr>
            <a:r>
              <a:rPr lang="en-US" altLang="en-US" sz="800"/>
              <a:t>        Product product = </a:t>
            </a:r>
            <a:r>
              <a:rPr lang="en-US" altLang="en-US" sz="800" b="1">
                <a:solidFill>
                  <a:srgbClr val="0000FF"/>
                </a:solidFill>
              </a:rPr>
              <a:t>productDAO.selectProduct(number);</a:t>
            </a:r>
          </a:p>
        </p:txBody>
      </p:sp>
      <p:cxnSp>
        <p:nvCxnSpPr>
          <p:cNvPr id="15" name="직선 화살표 연결선 14"/>
          <p:cNvCxnSpPr>
            <a:cxnSpLocks/>
          </p:cNvCxnSpPr>
          <p:nvPr/>
        </p:nvCxnSpPr>
        <p:spPr>
          <a:xfrm flipV="1">
            <a:off x="2878020" y="4714900"/>
            <a:ext cx="2459992" cy="577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</p:cNvCxnSpPr>
          <p:nvPr/>
        </p:nvCxnSpPr>
        <p:spPr>
          <a:xfrm flipV="1">
            <a:off x="2333100" y="3705089"/>
            <a:ext cx="2550129" cy="10098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 flipV="1">
            <a:off x="2105279" y="2996045"/>
            <a:ext cx="2854215" cy="10823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7163" y="5668723"/>
            <a:ext cx="3552105" cy="83099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008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@Override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public Product </a:t>
            </a:r>
            <a:r>
              <a:rPr kumimoji="0" lang="en-US" altLang="en-US" sz="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selectProduct</a:t>
            </a:r>
            <a:r>
              <a:rPr kumimoji="0" lang="en-US" altLang="en-US" sz="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(Long number) 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    Product </a:t>
            </a:r>
            <a:r>
              <a:rPr kumimoji="0" lang="en-US" altLang="en-US" sz="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selectedProduct</a:t>
            </a:r>
            <a:r>
              <a:rPr kumimoji="0" lang="en-US" altLang="en-US" sz="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= </a:t>
            </a:r>
            <a:r>
              <a:rPr kumimoji="0" lang="en-US" altLang="en-US" sz="800" b="1" i="0" u="none" strike="noStrike" kern="1200" cap="none" spc="0" normalizeH="0" baseline="0" dirty="0" err="1">
                <a:solidFill>
                  <a:srgbClr val="0070C0"/>
                </a:solidFill>
                <a:latin typeface="맑은 고딕"/>
                <a:ea typeface="맑은 고딕"/>
                <a:cs typeface="맑은 고딕"/>
              </a:rPr>
              <a:t>productRepository.getById</a:t>
            </a:r>
            <a:r>
              <a:rPr kumimoji="0" lang="en-US" altLang="en-US" sz="800" b="1" i="0" u="none" strike="noStrike" kern="1200" cap="none" spc="0" normalizeH="0" baseline="0" dirty="0">
                <a:solidFill>
                  <a:srgbClr val="0070C0"/>
                </a:solidFill>
                <a:latin typeface="맑은 고딕"/>
                <a:ea typeface="맑은 고딕"/>
                <a:cs typeface="맑은 고딕"/>
              </a:rPr>
              <a:t>(number);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en-US" sz="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    return </a:t>
            </a:r>
            <a:r>
              <a:rPr kumimoji="0" lang="en-US" altLang="en-US" sz="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selectedProduct</a:t>
            </a:r>
            <a:r>
              <a:rPr kumimoji="0" lang="en-US" altLang="en-US" sz="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}</a:t>
            </a:r>
          </a:p>
        </p:txBody>
      </p:sp>
      <p:cxnSp>
        <p:nvCxnSpPr>
          <p:cNvPr id="21" name="직선 연결선 20"/>
          <p:cNvCxnSpPr>
            <a:cxnSpLocks/>
          </p:cNvCxnSpPr>
          <p:nvPr/>
        </p:nvCxnSpPr>
        <p:spPr>
          <a:xfrm>
            <a:off x="6679359" y="4721678"/>
            <a:ext cx="1661819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856351" y="6142603"/>
            <a:ext cx="776494" cy="517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028BA1-ABDF-6923-255A-E782E75D5050}"/>
              </a:ext>
            </a:extLst>
          </p:cNvPr>
          <p:cNvSpPr txBox="1"/>
          <p:nvPr/>
        </p:nvSpPr>
        <p:spPr>
          <a:xfrm>
            <a:off x="312365" y="3860436"/>
            <a:ext cx="1613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Consolas"/>
              </a:rPr>
              <a:t>ProductServiceImpl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808BD-B7C8-6F06-1902-323BEBFF3F58}"/>
              </a:ext>
            </a:extLst>
          </p:cNvPr>
          <p:cNvSpPr txBox="1"/>
          <p:nvPr/>
        </p:nvSpPr>
        <p:spPr>
          <a:xfrm>
            <a:off x="307274" y="5414571"/>
            <a:ext cx="1613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ProductDAOImpl</a:t>
            </a:r>
            <a:endParaRPr lang="ko-KR" altLang="en-US" sz="1000" dirty="0"/>
          </a:p>
        </p:txBody>
      </p:sp>
      <p:sp>
        <p:nvSpPr>
          <p:cNvPr id="24" name="더하기 기호 23">
            <a:extLst>
              <a:ext uri="{FF2B5EF4-FFF2-40B4-BE49-F238E27FC236}">
                <a16:creationId xmlns:a16="http://schemas.microsoft.com/office/drawing/2014/main" id="{3BEB027A-545B-CF85-9DDA-827572B8BA6A}"/>
              </a:ext>
            </a:extLst>
          </p:cNvPr>
          <p:cNvSpPr/>
          <p:nvPr/>
        </p:nvSpPr>
        <p:spPr>
          <a:xfrm>
            <a:off x="1622739" y="5454096"/>
            <a:ext cx="143141" cy="1512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 </a:t>
            </a:r>
            <a:r>
              <a:rPr lang="ko-KR" altLang="en-US" sz="1400" b="1" dirty="0">
                <a:solidFill>
                  <a:srgbClr val="7030A0"/>
                </a:solidFill>
              </a:rPr>
              <a:t>마리아</a:t>
            </a:r>
            <a:r>
              <a:rPr lang="en-US" altLang="ko-KR" sz="1400" b="1" dirty="0">
                <a:solidFill>
                  <a:srgbClr val="7030A0"/>
                </a:solidFill>
              </a:rPr>
              <a:t>DB </a:t>
            </a:r>
            <a:r>
              <a:rPr lang="ko-KR" altLang="en-US" sz="1400" b="1" dirty="0">
                <a:solidFill>
                  <a:srgbClr val="7030A0"/>
                </a:solidFill>
              </a:rPr>
              <a:t>설치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1953F8-443F-BED6-89F9-DA047215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138" y="1019221"/>
            <a:ext cx="7453173" cy="4907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7F55F3-EEA5-A9EA-53AC-4F0B16A8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68" y="3328162"/>
            <a:ext cx="8318928" cy="819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14802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7.4.2 </a:t>
            </a:r>
            <a:r>
              <a:rPr lang="ko-KR" altLang="en-US" sz="1400" b="1">
                <a:solidFill>
                  <a:srgbClr val="7030A0"/>
                </a:solidFill>
              </a:rPr>
              <a:t>스프링 부트 프로젝트 생성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484" y="1328225"/>
            <a:ext cx="6024687" cy="32799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 @Override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public ProductResponseDto saveProduct(ProductDto productDto)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LOGGER.info("[saveProduct] productDTO : {}", productDto.toString());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 product = new Product();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product.setName(productDto.getName());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product.setPrice(productDto.getPrice());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product.setStock(productDto.getStock());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 savedProduct = </a:t>
            </a:r>
            <a:r>
              <a:rPr lang="en-US" altLang="ko-KR" sz="1100" b="1">
                <a:solidFill>
                  <a:srgbClr val="FF0000"/>
                </a:solidFill>
                <a:latin typeface="Consolas"/>
              </a:rPr>
              <a:t>productRepository.save(product);</a:t>
            </a: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LOGGER.info("[saveProduct] savedProduct : {}", savedProduct);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ProductResponseDto productResponseDto = new ProductResponseDto();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productResponseDto.setNumber(savedProduct.getNumber());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productResponseDto.setName(savedProduct.getName());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productResponseDto.setPrice(savedProduct.getPrice());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productResponseDto.setStock(savedProduct.getStock());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return productResponseDto;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40338" y="743499"/>
            <a:ext cx="2032104" cy="819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269345" y="4762088"/>
            <a:ext cx="3789966" cy="21758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008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Product savedProduct = </a:t>
            </a:r>
            <a:r>
              <a:rPr kumimoji="0" lang="en-US" altLang="en-US" sz="9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productDAO.insertProduct(product);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rot="5400000" flipH="1" flipV="1">
            <a:off x="2269764" y="3380290"/>
            <a:ext cx="1926646" cy="8983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0211" y="5130965"/>
            <a:ext cx="3789966" cy="923330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008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9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@Override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9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public Product </a:t>
            </a:r>
            <a:r>
              <a:rPr kumimoji="0" lang="en-US" altLang="en-US" sz="9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insertProduct</a:t>
            </a:r>
            <a:r>
              <a:rPr kumimoji="0" lang="en-US" altLang="en-US" sz="9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(Product product) 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9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    Product </a:t>
            </a:r>
            <a:r>
              <a:rPr kumimoji="0" lang="en-US" altLang="en-US" sz="9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savedProduct</a:t>
            </a:r>
            <a:r>
              <a:rPr kumimoji="0" lang="en-US" altLang="en-US" sz="9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= </a:t>
            </a:r>
            <a:r>
              <a:rPr kumimoji="0" lang="en-US" altLang="en-US" sz="900" b="1" i="0" u="none" strike="noStrike" kern="1200" cap="none" spc="0" normalizeH="0" baseline="0" dirty="0" err="1">
                <a:solidFill>
                  <a:srgbClr val="0070C0"/>
                </a:solidFill>
                <a:latin typeface="맑은 고딕"/>
                <a:ea typeface="맑은 고딕"/>
                <a:cs typeface="맑은 고딕"/>
              </a:rPr>
              <a:t>productRepository.save</a:t>
            </a:r>
            <a:r>
              <a:rPr kumimoji="0" lang="en-US" altLang="en-US" sz="900" b="1" i="0" u="none" strike="noStrike" kern="1200" cap="none" spc="0" normalizeH="0" baseline="0" dirty="0">
                <a:solidFill>
                  <a:srgbClr val="0070C0"/>
                </a:solidFill>
                <a:latin typeface="맑은 고딕"/>
                <a:ea typeface="맑은 고딕"/>
                <a:cs typeface="맑은 고딕"/>
              </a:rPr>
              <a:t>(product);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en-US" sz="9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9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    return </a:t>
            </a:r>
            <a:r>
              <a:rPr kumimoji="0" lang="en-US" altLang="en-US" sz="9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savedProduct</a:t>
            </a:r>
            <a:r>
              <a:rPr kumimoji="0" lang="en-US" altLang="en-US" sz="9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9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136A4-3D43-5E77-DB11-3B10120AEA8D}"/>
              </a:ext>
            </a:extLst>
          </p:cNvPr>
          <p:cNvSpPr txBox="1"/>
          <p:nvPr/>
        </p:nvSpPr>
        <p:spPr>
          <a:xfrm>
            <a:off x="4064402" y="4733449"/>
            <a:ext cx="1613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Consolas"/>
              </a:rPr>
              <a:t>ProductServiceImpl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9CAEA-DEDE-FC13-3218-009FE639327C}"/>
              </a:ext>
            </a:extLst>
          </p:cNvPr>
          <p:cNvSpPr txBox="1"/>
          <p:nvPr/>
        </p:nvSpPr>
        <p:spPr>
          <a:xfrm>
            <a:off x="4059314" y="5086614"/>
            <a:ext cx="1613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ProductDAOImpl</a:t>
            </a:r>
            <a:endParaRPr lang="ko-KR" altLang="en-US" sz="1000" dirty="0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DF08ECCC-293A-AB18-36C8-C4BEFD5E841A}"/>
              </a:ext>
            </a:extLst>
          </p:cNvPr>
          <p:cNvSpPr/>
          <p:nvPr/>
        </p:nvSpPr>
        <p:spPr>
          <a:xfrm>
            <a:off x="1471519" y="4986711"/>
            <a:ext cx="143141" cy="1512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7.4.2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 프로젝트 생성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40338" y="743499"/>
            <a:ext cx="2032104" cy="819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022026" y="1380314"/>
            <a:ext cx="5950802" cy="3441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 dirty="0">
                <a:latin typeface="Consolas"/>
              </a:rPr>
              <a:t> @Override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public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changeProductName</a:t>
            </a:r>
            <a:r>
              <a:rPr lang="en-US" altLang="ko-KR" sz="1100" dirty="0">
                <a:latin typeface="Consolas"/>
              </a:rPr>
              <a:t>(Long number, String name) {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Product </a:t>
            </a:r>
            <a:r>
              <a:rPr lang="en-US" altLang="ko-KR" sz="1100" dirty="0" err="1">
                <a:latin typeface="Consolas"/>
              </a:rPr>
              <a:t>foundProduct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productRepository.findById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(number).get();</a:t>
            </a: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foundProduct.setName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(name);</a:t>
            </a:r>
          </a:p>
          <a:p>
            <a:pPr algn="l">
              <a:defRPr/>
            </a:pP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        Product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changedProduct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 = 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productRepository.save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(</a:t>
            </a:r>
            <a:r>
              <a:rPr lang="en-US" altLang="ko-KR" sz="1100" b="1" dirty="0" err="1">
                <a:solidFill>
                  <a:srgbClr val="FF0000"/>
                </a:solidFill>
                <a:latin typeface="Consolas"/>
              </a:rPr>
              <a:t>foundProduct</a:t>
            </a:r>
            <a:r>
              <a:rPr lang="en-US" altLang="ko-KR" sz="1100" b="1" dirty="0">
                <a:solidFill>
                  <a:srgbClr val="FF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endParaRPr lang="en-US" altLang="ko-KR" sz="1100" b="1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 = new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();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productResponseDto.setNumber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changedProduct.getNumber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productResponseDto.setName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changedProduct.getName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productResponseDto.setPrice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changedProduct.getPrice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productResponseDto.setStock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changedProduct.getStock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return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@Override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public void </a:t>
            </a:r>
            <a:r>
              <a:rPr lang="en-US" altLang="ko-KR" sz="1100" dirty="0" err="1">
                <a:latin typeface="Consolas"/>
              </a:rPr>
              <a:t>deleteProduct</a:t>
            </a:r>
            <a:r>
              <a:rPr lang="en-US" altLang="ko-KR" sz="1100" dirty="0">
                <a:latin typeface="Consolas"/>
              </a:rPr>
              <a:t>(Long number) {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productRepository.deleteById</a:t>
            </a:r>
            <a:r>
              <a:rPr lang="en-US" altLang="ko-KR" sz="1100" dirty="0">
                <a:latin typeface="Consolas"/>
              </a:rPr>
              <a:t>(number);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41233" y="2921464"/>
            <a:ext cx="4868741" cy="230832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00800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Product changedProduct = </a:t>
            </a:r>
            <a:r>
              <a:rPr kumimoji="0" lang="en-US" altLang="en-US" sz="900" b="1" i="0" u="none" strike="noStrike" kern="1200" cap="none" spc="0" normalizeH="0" baseline="0">
                <a:solidFill>
                  <a:srgbClr val="0000FF"/>
                </a:solidFill>
                <a:latin typeface="맑은 고딕"/>
                <a:ea typeface="맑은 고딕"/>
                <a:cs typeface="맑은 고딕"/>
              </a:rPr>
              <a:t>productDAO.updateProductName(number, name);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2845" y="3429000"/>
            <a:ext cx="4868741" cy="2585323"/>
          </a:xfrm>
          <a:prstGeom prst="rect">
            <a:avLst/>
          </a:prstGeom>
          <a:solidFill>
            <a:schemeClr val="lt1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dirty="0"/>
              <a:t>    @Override</a:t>
            </a:r>
          </a:p>
          <a:p>
            <a:pPr>
              <a:defRPr/>
            </a:pPr>
            <a:r>
              <a:rPr lang="en-US" altLang="ko-KR" sz="900" dirty="0"/>
              <a:t>    public Product </a:t>
            </a:r>
            <a:r>
              <a:rPr lang="en-US" altLang="ko-KR" sz="900" b="1" dirty="0" err="1"/>
              <a:t>updateProductName</a:t>
            </a:r>
            <a:r>
              <a:rPr lang="en-US" altLang="ko-KR" sz="900" dirty="0"/>
              <a:t>(Long number, String name) throws Exception {</a:t>
            </a:r>
          </a:p>
          <a:p>
            <a:pPr>
              <a:defRPr/>
            </a:pPr>
            <a:r>
              <a:rPr lang="en-US" altLang="ko-KR" sz="900" dirty="0"/>
              <a:t>        Optional&lt;Product&gt; </a:t>
            </a:r>
            <a:r>
              <a:rPr lang="en-US" altLang="ko-KR" sz="900" dirty="0" err="1"/>
              <a:t>selectedProduct</a:t>
            </a:r>
            <a:r>
              <a:rPr lang="en-US" altLang="ko-KR" sz="900" dirty="0"/>
              <a:t> </a:t>
            </a:r>
            <a:r>
              <a:rPr lang="en-US" altLang="ko-KR" sz="900" b="1" dirty="0">
                <a:solidFill>
                  <a:srgbClr val="0070C0"/>
                </a:solidFill>
              </a:rPr>
              <a:t>= </a:t>
            </a:r>
            <a:r>
              <a:rPr lang="en-US" altLang="ko-KR" sz="900" b="1" dirty="0" err="1">
                <a:solidFill>
                  <a:srgbClr val="0070C0"/>
                </a:solidFill>
              </a:rPr>
              <a:t>productRepository.findById</a:t>
            </a:r>
            <a:r>
              <a:rPr lang="en-US" altLang="ko-KR" sz="900" b="1" dirty="0">
                <a:solidFill>
                  <a:srgbClr val="0070C0"/>
                </a:solidFill>
              </a:rPr>
              <a:t>(number);</a:t>
            </a:r>
          </a:p>
          <a:p>
            <a:pPr>
              <a:defRPr/>
            </a:pPr>
            <a:endParaRPr lang="en-US" altLang="ko-KR" sz="900" dirty="0"/>
          </a:p>
          <a:p>
            <a:pPr>
              <a:defRPr/>
            </a:pPr>
            <a:r>
              <a:rPr lang="en-US" altLang="ko-KR" sz="900" dirty="0"/>
              <a:t>        Product </a:t>
            </a:r>
            <a:r>
              <a:rPr lang="en-US" altLang="ko-KR" sz="900" dirty="0" err="1"/>
              <a:t>updatedProduct</a:t>
            </a:r>
            <a:r>
              <a:rPr lang="en-US" altLang="ko-KR" sz="900" dirty="0"/>
              <a:t>;</a:t>
            </a:r>
          </a:p>
          <a:p>
            <a:pPr>
              <a:defRPr/>
            </a:pPr>
            <a:r>
              <a:rPr lang="en-US" altLang="ko-KR" sz="900" dirty="0"/>
              <a:t>        if (</a:t>
            </a:r>
            <a:r>
              <a:rPr lang="en-US" altLang="ko-KR" sz="900" dirty="0" err="1"/>
              <a:t>selectedProduct.isPresent</a:t>
            </a:r>
            <a:r>
              <a:rPr lang="en-US" altLang="ko-KR" sz="900" dirty="0"/>
              <a:t>()) {</a:t>
            </a:r>
          </a:p>
          <a:p>
            <a:pPr>
              <a:defRPr/>
            </a:pPr>
            <a:r>
              <a:rPr lang="en-US" altLang="ko-KR" sz="900" dirty="0"/>
              <a:t>            Product </a:t>
            </a:r>
            <a:r>
              <a:rPr lang="en-US" altLang="ko-KR" sz="900" dirty="0" err="1"/>
              <a:t>product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selectedProduct.get</a:t>
            </a:r>
            <a:r>
              <a:rPr lang="en-US" altLang="ko-KR" sz="900" dirty="0"/>
              <a:t>();</a:t>
            </a:r>
          </a:p>
          <a:p>
            <a:pPr>
              <a:defRPr/>
            </a:pPr>
            <a:endParaRPr lang="en-US" altLang="ko-KR" sz="900" dirty="0"/>
          </a:p>
          <a:p>
            <a:pPr>
              <a:defRPr/>
            </a:pPr>
            <a:r>
              <a:rPr lang="en-US" altLang="ko-KR" sz="900" dirty="0"/>
              <a:t>            </a:t>
            </a:r>
            <a:r>
              <a:rPr lang="en-US" altLang="ko-KR" sz="900" dirty="0" err="1"/>
              <a:t>product.setName</a:t>
            </a:r>
            <a:r>
              <a:rPr lang="en-US" altLang="ko-KR" sz="900" dirty="0"/>
              <a:t>(name);</a:t>
            </a:r>
          </a:p>
          <a:p>
            <a:pPr>
              <a:defRPr/>
            </a:pPr>
            <a:r>
              <a:rPr lang="en-US" altLang="ko-KR" sz="900" dirty="0"/>
              <a:t>            </a:t>
            </a:r>
            <a:r>
              <a:rPr lang="en-US" altLang="ko-KR" sz="900" dirty="0" err="1"/>
              <a:t>product.setUpdatedAt</a:t>
            </a:r>
            <a:r>
              <a:rPr lang="en-US" altLang="ko-KR" sz="900" dirty="0"/>
              <a:t>(</a:t>
            </a:r>
            <a:r>
              <a:rPr lang="en-US" altLang="ko-KR" sz="900" dirty="0" err="1"/>
              <a:t>LocalDateTime.now</a:t>
            </a:r>
            <a:r>
              <a:rPr lang="en-US" altLang="ko-KR" sz="900" dirty="0"/>
              <a:t>());</a:t>
            </a:r>
          </a:p>
          <a:p>
            <a:pPr>
              <a:defRPr/>
            </a:pPr>
            <a:endParaRPr lang="en-US" altLang="ko-KR" sz="900" dirty="0"/>
          </a:p>
          <a:p>
            <a:pPr>
              <a:defRPr/>
            </a:pPr>
            <a:r>
              <a:rPr lang="en-US" altLang="ko-KR" sz="900" dirty="0"/>
              <a:t>            </a:t>
            </a:r>
            <a:r>
              <a:rPr lang="en-US" altLang="ko-KR" sz="900" dirty="0" err="1"/>
              <a:t>updatedProduct</a:t>
            </a:r>
            <a:r>
              <a:rPr lang="en-US" altLang="ko-KR" sz="900" dirty="0"/>
              <a:t> = </a:t>
            </a:r>
            <a:r>
              <a:rPr lang="en-US" altLang="ko-KR" sz="900" b="1" dirty="0" err="1">
                <a:solidFill>
                  <a:srgbClr val="0070C0"/>
                </a:solidFill>
              </a:rPr>
              <a:t>productRepository.save</a:t>
            </a:r>
            <a:r>
              <a:rPr lang="en-US" altLang="ko-KR" sz="900" b="1" dirty="0">
                <a:solidFill>
                  <a:srgbClr val="0070C0"/>
                </a:solidFill>
              </a:rPr>
              <a:t>(product);</a:t>
            </a:r>
          </a:p>
          <a:p>
            <a:pPr>
              <a:defRPr/>
            </a:pPr>
            <a:r>
              <a:rPr lang="en-US" altLang="ko-KR" sz="900" dirty="0"/>
              <a:t>        } else {</a:t>
            </a:r>
          </a:p>
          <a:p>
            <a:pPr>
              <a:defRPr/>
            </a:pPr>
            <a:r>
              <a:rPr lang="en-US" altLang="ko-KR" sz="900" dirty="0"/>
              <a:t>            throw new Exception();</a:t>
            </a:r>
          </a:p>
          <a:p>
            <a:pPr>
              <a:defRPr/>
            </a:pPr>
            <a:r>
              <a:rPr lang="en-US" altLang="ko-KR" sz="900" dirty="0"/>
              <a:t>        }</a:t>
            </a:r>
          </a:p>
          <a:p>
            <a:pPr>
              <a:defRPr/>
            </a:pPr>
            <a:endParaRPr lang="en-US" altLang="ko-KR" sz="900" dirty="0"/>
          </a:p>
          <a:p>
            <a:pPr>
              <a:defRPr/>
            </a:pPr>
            <a:r>
              <a:rPr lang="en-US" altLang="ko-KR" sz="900" dirty="0"/>
              <a:t>        return </a:t>
            </a:r>
            <a:r>
              <a:rPr lang="en-US" altLang="ko-KR" sz="900" dirty="0" err="1"/>
              <a:t>updatedProduct</a:t>
            </a:r>
            <a:r>
              <a:rPr lang="en-US" altLang="ko-KR" sz="900" dirty="0"/>
              <a:t>;</a:t>
            </a:r>
          </a:p>
          <a:p>
            <a:pPr>
              <a:defRPr/>
            </a:pPr>
            <a:r>
              <a:rPr lang="en-US" altLang="ko-KR" sz="900" dirty="0"/>
              <a:t>    }</a:t>
            </a: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DA4A81ED-69C9-1500-FBEC-5C96536908A5}"/>
              </a:ext>
            </a:extLst>
          </p:cNvPr>
          <p:cNvSpPr/>
          <p:nvPr/>
        </p:nvSpPr>
        <p:spPr>
          <a:xfrm>
            <a:off x="9549728" y="3199511"/>
            <a:ext cx="143141" cy="1512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9D160-02AC-9D68-77B5-F390C26DB9B9}"/>
              </a:ext>
            </a:extLst>
          </p:cNvPr>
          <p:cNvSpPr txBox="1"/>
          <p:nvPr/>
        </p:nvSpPr>
        <p:spPr>
          <a:xfrm>
            <a:off x="6972828" y="2641553"/>
            <a:ext cx="1613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Consolas"/>
              </a:rPr>
              <a:t>ProductServiceImpl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35A9B-BA18-41E4-2675-9210C51C8826}"/>
              </a:ext>
            </a:extLst>
          </p:cNvPr>
          <p:cNvSpPr txBox="1"/>
          <p:nvPr/>
        </p:nvSpPr>
        <p:spPr>
          <a:xfrm>
            <a:off x="6972828" y="3153113"/>
            <a:ext cx="1613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ProductDAOImpl</a:t>
            </a:r>
            <a:endParaRPr lang="ko-KR" altLang="en-US" sz="10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91A6679-8615-0B73-E12B-266C9455BA19}"/>
              </a:ext>
            </a:extLst>
          </p:cNvPr>
          <p:cNvCxnSpPr/>
          <p:nvPr/>
        </p:nvCxnSpPr>
        <p:spPr>
          <a:xfrm flipH="1" flipV="1">
            <a:off x="6703581" y="1913579"/>
            <a:ext cx="2688700" cy="83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7.4.2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 프로젝트 생성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5D49B-FD54-24EF-40AD-C417BD70CEDF}"/>
              </a:ext>
            </a:extLst>
          </p:cNvPr>
          <p:cNvSpPr txBox="1"/>
          <p:nvPr/>
        </p:nvSpPr>
        <p:spPr>
          <a:xfrm>
            <a:off x="1332077" y="1913522"/>
            <a:ext cx="4427456" cy="30469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package </a:t>
            </a:r>
            <a:r>
              <a:rPr lang="en-US" altLang="ko-KR" sz="1200" dirty="0" err="1">
                <a:latin typeface="Consolas" panose="020B0609020204030204" pitchFamily="49" charset="0"/>
              </a:rPr>
              <a:t>com.springboot.test.data.entity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lombok</a:t>
            </a:r>
            <a:r>
              <a:rPr lang="en-US" altLang="ko-KR" sz="1200" dirty="0">
                <a:latin typeface="Consolas" panose="020B0609020204030204" pitchFamily="49" charset="0"/>
              </a:rPr>
              <a:t>.*;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javax.persistence</a:t>
            </a:r>
            <a:r>
              <a:rPr lang="en-US" altLang="ko-KR" sz="1200" dirty="0">
                <a:latin typeface="Consolas" panose="020B0609020204030204" pitchFamily="49" charset="0"/>
              </a:rPr>
              <a:t>.*;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import </a:t>
            </a:r>
            <a:r>
              <a:rPr lang="en-US" altLang="ko-KR" sz="1200" dirty="0" err="1">
                <a:latin typeface="Consolas" panose="020B0609020204030204" pitchFamily="49" charset="0"/>
              </a:rPr>
              <a:t>java.time.LocalDateTime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@Getter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@Setter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@EqualsAndHashCode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@ToString(exclude = "name")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@Table(name = "product")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692839-E7FF-2E70-BDBE-21A95CD4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43" y="1397582"/>
            <a:ext cx="3543482" cy="330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6D8B53-9A8C-873A-F9B3-CB46205857DD}"/>
              </a:ext>
            </a:extLst>
          </p:cNvPr>
          <p:cNvSpPr txBox="1"/>
          <p:nvPr/>
        </p:nvSpPr>
        <p:spPr>
          <a:xfrm>
            <a:off x="5900581" y="1913522"/>
            <a:ext cx="5165087" cy="37856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public class Product {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@Id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2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Long number;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String name;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Integer price;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Integer stock;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</a:t>
            </a:r>
            <a:r>
              <a:rPr lang="en-US" altLang="ko-KR" sz="12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createdAt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</a:t>
            </a:r>
            <a:r>
              <a:rPr lang="en-US" altLang="ko-KR" sz="12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updatedAt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9DC2FC-B477-D7B7-102D-30367BCD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148" y="1147363"/>
            <a:ext cx="1854295" cy="406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3521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7.4.2 </a:t>
            </a:r>
            <a:r>
              <a:rPr lang="ko-KR" altLang="en-US" sz="1400" b="1">
                <a:solidFill>
                  <a:srgbClr val="7030A0"/>
                </a:solidFill>
              </a:rPr>
              <a:t>스프링 부트 프로젝트 생성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2489" y="1422542"/>
            <a:ext cx="9151839" cy="44810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 b="1">
                <a:latin typeface="Consolas"/>
              </a:rPr>
              <a:t>빌더를 써야하는 이유: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객체를 생성하는 방법이 생성자말고 빌더를 통하는 것이 있다.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 b="1">
                <a:latin typeface="Consolas"/>
              </a:rPr>
              <a:t>1. 생성자 파라미터가 많을 경우 가독성이 좋지 않다.</a:t>
            </a: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 b="1">
                <a:solidFill>
                  <a:srgbClr val="0000FF"/>
                </a:solidFill>
                <a:latin typeface="Consolas"/>
              </a:rPr>
              <a:t>Bag bag = new Bag("name", 1000, "memo");</a:t>
            </a: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위</a:t>
            </a:r>
            <a:r>
              <a:rPr lang="ko-KR" altLang="en-US" sz="1200">
                <a:latin typeface="Consolas"/>
              </a:rPr>
              <a:t> </a:t>
            </a:r>
            <a:r>
              <a:rPr lang="en-US" altLang="ko-KR" sz="1200">
                <a:latin typeface="Consolas"/>
              </a:rPr>
              <a:t>예시에서 Bag 클래스는 생성자 파라미터를 3개만 받는다. 하지만 생성자 파라미터로 받아야하는 값이 많아진다면 각 값들이 어떤 값을 의미하는지 이해하기 힘</a:t>
            </a:r>
            <a:r>
              <a:rPr lang="ko-KR" altLang="en-US" sz="1200">
                <a:latin typeface="Consolas"/>
              </a:rPr>
              <a:t>어진</a:t>
            </a:r>
            <a:r>
              <a:rPr lang="en-US" altLang="ko-KR" sz="1200">
                <a:latin typeface="Consolas"/>
              </a:rPr>
              <a:t>다.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 b="1">
                <a:solidFill>
                  <a:srgbClr val="0000FF"/>
                </a:solidFill>
                <a:latin typeface="Consolas"/>
              </a:rPr>
              <a:t>Bag bag = new Bag("name", 1000, "memo", "abc", "what", "is", "it", "?");</a:t>
            </a: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ko-KR" altLang="en-US" sz="1200">
                <a:latin typeface="Consolas"/>
              </a:rPr>
              <a:t>이처럼 파라미터가 많아지면</a:t>
            </a:r>
            <a:r>
              <a:rPr lang="en-US" altLang="ko-KR" sz="1200">
                <a:latin typeface="Consolas"/>
              </a:rPr>
              <a:t> 이를 빌더 패턴으로 구현하</a:t>
            </a:r>
            <a:r>
              <a:rPr lang="ko-KR" altLang="en-US" sz="1200">
                <a:latin typeface="Consolas"/>
              </a:rPr>
              <a:t>게 되면 각</a:t>
            </a:r>
            <a:r>
              <a:rPr lang="en-US" altLang="ko-KR" sz="1200">
                <a:latin typeface="Consolas"/>
              </a:rPr>
              <a:t> 값들은 빌더의 각 값들의 이름 함수로 셋팅이 되</a:t>
            </a:r>
            <a:r>
              <a:rPr lang="ko-KR" altLang="en-US" sz="1200">
                <a:latin typeface="Consolas"/>
              </a:rPr>
              <a:t>어</a:t>
            </a:r>
            <a:r>
              <a:rPr lang="en-US" altLang="ko-KR" sz="1200">
                <a:latin typeface="Consolas"/>
              </a:rPr>
              <a:t> 각각 무슨 값을 의미하는지 파악하기 </a:t>
            </a:r>
            <a:r>
              <a:rPr lang="ko-KR" altLang="en-US" sz="1200">
                <a:latin typeface="Consolas"/>
              </a:rPr>
              <a:t>쉬어진</a:t>
            </a:r>
            <a:r>
              <a:rPr lang="en-US" altLang="ko-KR" sz="1200">
                <a:latin typeface="Consolas"/>
              </a:rPr>
              <a:t>다.</a:t>
            </a:r>
            <a:r>
              <a:rPr lang="ko-KR" altLang="en-US" sz="1200">
                <a:latin typeface="Consolas"/>
              </a:rPr>
              <a:t> </a:t>
            </a:r>
            <a:r>
              <a:rPr lang="en-US" altLang="ko-KR" sz="1200">
                <a:latin typeface="Consolas"/>
              </a:rPr>
              <a:t>따라서 생성자로 설정해야하는 값이 많을 경우 빌더를 쓰는 것이 생성자보다 가독성이 좋다. 이는 같은 타입의 다른 변수의 값을 서로 바꿔 넣는 것을 방지할 수도 있다.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Bag bag = Bag.builder()</a:t>
            </a:r>
          </a:p>
          <a:p>
            <a:pPr algn="l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	.name("name")</a:t>
            </a:r>
          </a:p>
          <a:p>
            <a:pPr algn="l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        	.money(1000)</a:t>
            </a:r>
          </a:p>
          <a:p>
            <a:pPr algn="l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        	.memo("memo")</a:t>
            </a:r>
          </a:p>
          <a:p>
            <a:pPr algn="l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           .letter("This is the letter")</a:t>
            </a:r>
          </a:p>
          <a:p>
            <a:pPr algn="l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           .box("This is the box")</a:t>
            </a:r>
          </a:p>
          <a:p>
            <a:pPr algn="l">
              <a:defRPr/>
            </a:pPr>
            <a:r>
              <a:rPr lang="en-US" altLang="ko-KR" sz="1200" b="1">
                <a:solidFill>
                  <a:srgbClr val="800080"/>
                </a:solidFill>
                <a:latin typeface="Consolas"/>
              </a:rPr>
              <a:t>        	.build();</a:t>
            </a:r>
          </a:p>
          <a:p>
            <a:pPr algn="l">
              <a:defRPr/>
            </a:pPr>
            <a:endParaRPr lang="en-US" altLang="ko-KR" sz="1200" b="1">
              <a:solidFill>
                <a:srgbClr val="80008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200" b="1">
                <a:solidFill>
                  <a:schemeClr val="dk1"/>
                </a:solidFill>
                <a:latin typeface="Consolas"/>
              </a:rPr>
              <a:t>2. 어떤 값을 먼저 설정하</a:t>
            </a:r>
            <a:r>
              <a:rPr lang="ko-KR" altLang="en-US" sz="1200" b="1">
                <a:solidFill>
                  <a:schemeClr val="dk1"/>
                </a:solidFill>
                <a:latin typeface="Consolas"/>
              </a:rPr>
              <a:t>든</a:t>
            </a:r>
            <a:r>
              <a:rPr lang="en-US" altLang="ko-KR" sz="1200" b="1">
                <a:solidFill>
                  <a:schemeClr val="dk1"/>
                </a:solidFill>
                <a:latin typeface="Consolas"/>
              </a:rPr>
              <a:t> 상관 없다.</a:t>
            </a:r>
          </a:p>
          <a:p>
            <a:pPr algn="l">
              <a:defRPr/>
            </a:pPr>
            <a:r>
              <a:rPr lang="en-US" altLang="ko-KR" sz="1200">
                <a:solidFill>
                  <a:schemeClr val="dk1"/>
                </a:solidFill>
                <a:latin typeface="Consolas"/>
              </a:rPr>
              <a:t>생성자의 경우는 정해진 파라미터 순서대로 꼭 값을 넣어줘야한다. 순서를 무시하고 값을 넣으면 에러가 발생하거나 엉뚱한데 값이 들어갈 수 있다.</a:t>
            </a:r>
            <a:r>
              <a:rPr lang="ko-KR" altLang="en-US" sz="1200">
                <a:solidFill>
                  <a:schemeClr val="dk1"/>
                </a:solidFill>
                <a:latin typeface="Consolas"/>
              </a:rPr>
              <a:t> 하지만 빌더 패턴은 빌더의 필드 이름으로 값을 설정하기 때문에 순서에 종속적이지 않다.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7.4.2 </a:t>
            </a:r>
            <a:r>
              <a:rPr lang="ko-KR" altLang="en-US" sz="1400" b="1">
                <a:solidFill>
                  <a:srgbClr val="7030A0"/>
                </a:solidFill>
              </a:rPr>
              <a:t>스프링 부트 프로젝트 생성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3932" y="1324344"/>
            <a:ext cx="5508774" cy="5303150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>
                <a:latin typeface="Consolas"/>
              </a:rPr>
              <a:t>public class PersonInfo {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private String name;         //필수적으로 받야할 정보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private int age;             //선택적으로 받아도 되는 정보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private int phonNumber;      //선택적으로 받아도 되는 정보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private PersonInfo() {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public static class Builder {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private String name;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private int age;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private int phonNumber;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public Builder(String name) { // 필수변수는 생성자로 값을 넣는다.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this.name = name;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}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// 멤버변수별 메소드 - 빌더클래스의 필드값을 set하고 빌더객체를 리턴한다.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public Builder setAge(int age) {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this.age = age;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return this;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}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public Builder setPhonNumber(int phonNumber) {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this.phonNumber = phonNumber;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return this;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}</a:t>
            </a:r>
          </a:p>
          <a:p>
            <a:pPr algn="l">
              <a:defRPr/>
            </a:pPr>
            <a:r>
              <a:rPr lang="ko-KR" altLang="en-US" sz="900">
                <a:latin typeface="Consolas"/>
              </a:rPr>
              <a:t> </a:t>
            </a:r>
          </a:p>
          <a:p>
            <a:pPr algn="l">
              <a:defRPr/>
            </a:pPr>
            <a:r>
              <a:rPr lang="ko-KR" altLang="en-US" sz="900">
                <a:latin typeface="Consolas"/>
              </a:rPr>
              <a:t>       </a:t>
            </a:r>
            <a:r>
              <a:rPr lang="en-US" altLang="ko-KR" sz="900">
                <a:latin typeface="Consolas"/>
              </a:rPr>
              <a:t>// 빌더메소드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public PersonInfo build() {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PersonInfo personInfo = new PersonInfo();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personInfo.name = name;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personInfo.age = age;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personInfo.phonNumber = phonNumber;         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    return personInfo;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}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79392" y="1406165"/>
            <a:ext cx="1620231" cy="26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빌더클래스 예시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테스트 설정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0DFC30-B92C-2FD6-DD5A-318BF3A0F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64" y="1385939"/>
            <a:ext cx="8217322" cy="558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F01DCF-B882-AB4D-ED52-85C033B8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64" y="2587094"/>
            <a:ext cx="4667490" cy="838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A9BB3C-DA4B-D35F-A372-5D4BC61D3C3B}"/>
              </a:ext>
            </a:extLst>
          </p:cNvPr>
          <p:cNvSpPr txBox="1"/>
          <p:nvPr/>
        </p:nvSpPr>
        <p:spPr>
          <a:xfrm>
            <a:off x="1433564" y="2168131"/>
            <a:ext cx="5326084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</a:rPr>
              <a:t>만약 프로젝트 생성할 때 자동으로 설정되어 있으면 그대로 사용하면 된다</a:t>
            </a:r>
            <a:r>
              <a:rPr lang="en-US" altLang="ko-KR" sz="1200" b="1" dirty="0">
                <a:solidFill>
                  <a:srgbClr val="00B050"/>
                </a:solidFill>
              </a:rPr>
              <a:t>.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F9577D-F0F4-A3FB-FDD5-6649A784E29A}"/>
              </a:ext>
            </a:extLst>
          </p:cNvPr>
          <p:cNvGrpSpPr/>
          <p:nvPr/>
        </p:nvGrpSpPr>
        <p:grpSpPr>
          <a:xfrm>
            <a:off x="6941284" y="2168131"/>
            <a:ext cx="2588821" cy="3259776"/>
            <a:chOff x="6608618" y="2505694"/>
            <a:chExt cx="2588821" cy="325977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6713FE-212F-DC2B-7C87-C461FE1BFB07}"/>
                </a:ext>
              </a:extLst>
            </p:cNvPr>
            <p:cNvGrpSpPr/>
            <p:nvPr/>
          </p:nvGrpSpPr>
          <p:grpSpPr>
            <a:xfrm>
              <a:off x="6696418" y="2584679"/>
              <a:ext cx="2197213" cy="2998871"/>
              <a:chOff x="6696418" y="2323794"/>
              <a:chExt cx="2197213" cy="299887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D32276B-5F10-F06F-E1A5-40BA7FEA770E}"/>
                  </a:ext>
                </a:extLst>
              </p:cNvPr>
              <p:cNvGrpSpPr/>
              <p:nvPr/>
            </p:nvGrpSpPr>
            <p:grpSpPr>
              <a:xfrm>
                <a:off x="6696418" y="2890069"/>
                <a:ext cx="2197213" cy="2432596"/>
                <a:chOff x="5003744" y="2870171"/>
                <a:chExt cx="2197213" cy="2432596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E41D4561-622D-08E4-9B7C-9E2327F63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03744" y="2870171"/>
                  <a:ext cx="2184512" cy="1117657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17569FA-67FC-E268-9B64-CE8EE280F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03744" y="4401021"/>
                  <a:ext cx="2197213" cy="901746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3B818754-4679-AFD5-3BF1-CC2DE3369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3744" y="3994389"/>
                  <a:ext cx="1930499" cy="400071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E488849-C5A9-2B44-B86B-D7B426968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6418" y="2323794"/>
                <a:ext cx="1816193" cy="558829"/>
              </a:xfrm>
              <a:prstGeom prst="rect">
                <a:avLst/>
              </a:prstGeom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B4B117-7EFF-8340-6B89-C75B03E7C216}"/>
                </a:ext>
              </a:extLst>
            </p:cNvPr>
            <p:cNvSpPr/>
            <p:nvPr/>
          </p:nvSpPr>
          <p:spPr>
            <a:xfrm>
              <a:off x="6608618" y="2505694"/>
              <a:ext cx="2588821" cy="325977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683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7.4.3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부트의 테스트 설정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CE4B30-6B50-AE4E-F938-4800FC6E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0" y="1380183"/>
            <a:ext cx="9595535" cy="3391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707995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7.4.4 Junit</a:t>
            </a:r>
            <a:r>
              <a:rPr lang="ko-KR" altLang="en-US" sz="1400" b="1">
                <a:solidFill>
                  <a:srgbClr val="7030A0"/>
                </a:solidFill>
              </a:rPr>
              <a:t>의 생명주기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8810" y="1460033"/>
            <a:ext cx="9198541" cy="2615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8169" y="2959159"/>
            <a:ext cx="509038" cy="305392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3408083" y="3352800"/>
            <a:ext cx="815025" cy="267152"/>
          </a:xfrm>
          <a:prstGeom prst="rect">
            <a:avLst/>
          </a:prstGeom>
          <a:solidFill>
            <a:schemeClr val="lt1"/>
          </a:solidFill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ko-KR" altLang="en-US" sz="1200"/>
              <a:t>종료하면서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7.4.4 Junit</a:t>
            </a:r>
            <a:r>
              <a:rPr lang="ko-KR" altLang="en-US" sz="1400" b="1">
                <a:solidFill>
                  <a:srgbClr val="7030A0"/>
                </a:solidFill>
              </a:rPr>
              <a:t>의 생명주기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1762" y="1318848"/>
            <a:ext cx="7099665" cy="527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234264" y="1384533"/>
            <a:ext cx="587643" cy="1692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</a:rPr>
              <a:t>알아보기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2151" y="2035363"/>
            <a:ext cx="4954420" cy="38164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import org.junit.jupiter.api.*;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public class TestLifeCycle {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@BeforeAll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static void beforeAll()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System.out.println("## BeforeAll Annotation </a:t>
            </a:r>
            <a:r>
              <a:rPr lang="ko-KR" altLang="en-US" sz="1100">
                <a:latin typeface="Consolas"/>
              </a:rPr>
              <a:t>호출 </a:t>
            </a:r>
            <a:r>
              <a:rPr lang="en-US" altLang="ko-KR" sz="1100">
                <a:latin typeface="Consolas"/>
              </a:rPr>
              <a:t>##");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@AfterAll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static void afterAll()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System.out.println("## AfterAll Annotation </a:t>
            </a:r>
            <a:r>
              <a:rPr lang="ko-KR" altLang="en-US" sz="1100">
                <a:latin typeface="Consolas"/>
              </a:rPr>
              <a:t>호출 </a:t>
            </a:r>
            <a:r>
              <a:rPr lang="en-US" altLang="ko-KR" sz="1100">
                <a:latin typeface="Consolas"/>
              </a:rPr>
              <a:t>##");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@BeforeEach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beforeEach()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System.out.println("## BeforeEach Annotation </a:t>
            </a:r>
            <a:r>
              <a:rPr lang="ko-KR" altLang="en-US" sz="1100">
                <a:latin typeface="Consolas"/>
              </a:rPr>
              <a:t>호출 </a:t>
            </a:r>
            <a:r>
              <a:rPr lang="en-US" altLang="ko-KR" sz="1100">
                <a:latin typeface="Consolas"/>
              </a:rPr>
              <a:t>##");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80522" y="2041901"/>
            <a:ext cx="4894890" cy="44522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 </a:t>
            </a:r>
            <a:r>
              <a:rPr lang="ko-KR" altLang="en-US" sz="1100">
                <a:latin typeface="Consolas"/>
              </a:rPr>
              <a:t>   </a:t>
            </a:r>
            <a:r>
              <a:rPr lang="en-US" altLang="ko-KR" sz="1100">
                <a:latin typeface="Consolas"/>
              </a:rPr>
              <a:t>@AfterEach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afterEach()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System.out.println("## AfterEach Annotation </a:t>
            </a:r>
            <a:r>
              <a:rPr lang="ko-KR" altLang="en-US" sz="1100">
                <a:latin typeface="Consolas"/>
              </a:rPr>
              <a:t>호출 </a:t>
            </a:r>
            <a:r>
              <a:rPr lang="en-US" altLang="ko-KR" sz="1100">
                <a:latin typeface="Consolas"/>
              </a:rPr>
              <a:t>##");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test1()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System.out.println("## test1 </a:t>
            </a:r>
            <a:r>
              <a:rPr lang="ko-KR" altLang="en-US" sz="1100">
                <a:latin typeface="Consolas"/>
              </a:rPr>
              <a:t>시작 </a:t>
            </a:r>
            <a:r>
              <a:rPr lang="en-US" altLang="ko-KR" sz="1100">
                <a:latin typeface="Consolas"/>
              </a:rPr>
              <a:t>##");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test2()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System.out.println("## test2 </a:t>
            </a:r>
            <a:r>
              <a:rPr lang="ko-KR" altLang="en-US" sz="1100">
                <a:latin typeface="Consolas"/>
              </a:rPr>
              <a:t>시작 </a:t>
            </a:r>
            <a:r>
              <a:rPr lang="en-US" altLang="ko-KR" sz="1100">
                <a:latin typeface="Consolas"/>
              </a:rPr>
              <a:t>##");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@Disabled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test3()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System.out.println("## test3 </a:t>
            </a:r>
            <a:r>
              <a:rPr lang="ko-KR" altLang="en-US" sz="1100">
                <a:latin typeface="Consolas"/>
              </a:rPr>
              <a:t>시작 </a:t>
            </a:r>
            <a:r>
              <a:rPr lang="en-US" altLang="ko-KR" sz="1100">
                <a:latin typeface="Consolas"/>
              </a:rPr>
              <a:t>##");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System.out.println();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989" y="833048"/>
            <a:ext cx="2013053" cy="9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9942982" y="4278814"/>
            <a:ext cx="2064860" cy="154907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ko-KR" sz="800" b="1">
                <a:latin typeface="Consolas"/>
              </a:rPr>
              <a:t>## </a:t>
            </a:r>
            <a:r>
              <a:rPr lang="en-US" altLang="ko-KR" sz="800" b="1">
                <a:solidFill>
                  <a:srgbClr val="FF0000"/>
                </a:solidFill>
                <a:latin typeface="Consolas"/>
              </a:rPr>
              <a:t>BeforeAll Annotation </a:t>
            </a:r>
            <a:r>
              <a:rPr lang="ko-KR" altLang="en-US" sz="800" b="1">
                <a:solidFill>
                  <a:srgbClr val="FF0000"/>
                </a:solidFill>
                <a:latin typeface="Consolas"/>
              </a:rPr>
              <a:t>호출 </a:t>
            </a:r>
            <a:r>
              <a:rPr lang="en-US" altLang="ko-KR" sz="800" b="1">
                <a:solidFill>
                  <a:srgbClr val="FF0000"/>
                </a:solidFill>
                <a:latin typeface="Consolas"/>
              </a:rPr>
              <a:t>##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800" b="1">
                <a:solidFill>
                  <a:srgbClr val="00B050"/>
                </a:solidFill>
                <a:latin typeface="Consolas"/>
              </a:rPr>
              <a:t>## BeforeEach Annotation </a:t>
            </a:r>
            <a:r>
              <a:rPr lang="ko-KR" altLang="en-US" sz="800" b="1">
                <a:solidFill>
                  <a:srgbClr val="00B050"/>
                </a:solidFill>
                <a:latin typeface="Consolas"/>
              </a:rPr>
              <a:t>호출 </a:t>
            </a:r>
            <a:r>
              <a:rPr lang="en-US" altLang="ko-KR" sz="800" b="1">
                <a:solidFill>
                  <a:srgbClr val="00B050"/>
                </a:solidFill>
                <a:latin typeface="Consolas"/>
              </a:rPr>
              <a:t>##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800" b="1">
                <a:solidFill>
                  <a:srgbClr val="00B050"/>
                </a:solidFill>
                <a:latin typeface="Consolas"/>
              </a:rPr>
              <a:t>## test1 </a:t>
            </a:r>
            <a:r>
              <a:rPr lang="ko-KR" altLang="en-US" sz="800" b="1">
                <a:solidFill>
                  <a:srgbClr val="00B050"/>
                </a:solidFill>
                <a:latin typeface="Consolas"/>
              </a:rPr>
              <a:t>시작 </a:t>
            </a:r>
            <a:r>
              <a:rPr lang="en-US" altLang="ko-KR" sz="800" b="1">
                <a:solidFill>
                  <a:srgbClr val="00B050"/>
                </a:solidFill>
                <a:latin typeface="Consolas"/>
              </a:rPr>
              <a:t>##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800" b="1">
                <a:solidFill>
                  <a:srgbClr val="00B050"/>
                </a:solidFill>
                <a:latin typeface="Consolas"/>
              </a:rPr>
              <a:t>## AfterEach Annotation </a:t>
            </a:r>
            <a:r>
              <a:rPr lang="ko-KR" altLang="en-US" sz="800" b="1">
                <a:solidFill>
                  <a:srgbClr val="00B050"/>
                </a:solidFill>
                <a:latin typeface="Consolas"/>
              </a:rPr>
              <a:t>호출 </a:t>
            </a:r>
            <a:r>
              <a:rPr lang="en-US" altLang="ko-KR" sz="800" b="1">
                <a:solidFill>
                  <a:srgbClr val="00B050"/>
                </a:solidFill>
                <a:latin typeface="Consolas"/>
              </a:rPr>
              <a:t>##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800" b="1">
                <a:solidFill>
                  <a:srgbClr val="0070C0"/>
                </a:solidFill>
                <a:latin typeface="Consolas"/>
              </a:rPr>
              <a:t>## BeforeEach Annotation </a:t>
            </a:r>
            <a:r>
              <a:rPr lang="ko-KR" altLang="en-US" sz="800" b="1">
                <a:solidFill>
                  <a:srgbClr val="0070C0"/>
                </a:solidFill>
                <a:latin typeface="Consolas"/>
              </a:rPr>
              <a:t>호출 </a:t>
            </a:r>
            <a:r>
              <a:rPr lang="en-US" altLang="ko-KR" sz="800" b="1">
                <a:solidFill>
                  <a:srgbClr val="0070C0"/>
                </a:solidFill>
                <a:latin typeface="Consolas"/>
              </a:rPr>
              <a:t>##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800" b="1">
                <a:solidFill>
                  <a:srgbClr val="0070C0"/>
                </a:solidFill>
                <a:latin typeface="Consolas"/>
              </a:rPr>
              <a:t>## test2 </a:t>
            </a:r>
            <a:r>
              <a:rPr lang="ko-KR" altLang="en-US" sz="800" b="1">
                <a:solidFill>
                  <a:srgbClr val="0070C0"/>
                </a:solidFill>
                <a:latin typeface="Consolas"/>
              </a:rPr>
              <a:t>시작 </a:t>
            </a:r>
            <a:r>
              <a:rPr lang="en-US" altLang="ko-KR" sz="800" b="1">
                <a:solidFill>
                  <a:srgbClr val="0070C0"/>
                </a:solidFill>
                <a:latin typeface="Consolas"/>
              </a:rPr>
              <a:t>##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800" b="1">
                <a:solidFill>
                  <a:srgbClr val="0070C0"/>
                </a:solidFill>
                <a:latin typeface="Consolas"/>
              </a:rPr>
              <a:t>## AfterEach Annotation </a:t>
            </a:r>
            <a:r>
              <a:rPr lang="ko-KR" altLang="en-US" sz="800" b="1">
                <a:solidFill>
                  <a:srgbClr val="0070C0"/>
                </a:solidFill>
                <a:latin typeface="Consolas"/>
              </a:rPr>
              <a:t>호출 </a:t>
            </a:r>
            <a:r>
              <a:rPr lang="en-US" altLang="ko-KR" sz="800" b="1">
                <a:solidFill>
                  <a:srgbClr val="0070C0"/>
                </a:solidFill>
                <a:latin typeface="Consolas"/>
              </a:rPr>
              <a:t>##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800" b="1">
                <a:latin typeface="Consolas"/>
              </a:rPr>
              <a:t>## </a:t>
            </a:r>
            <a:r>
              <a:rPr lang="en-US" altLang="ko-KR" sz="800" b="1">
                <a:solidFill>
                  <a:srgbClr val="FF0000"/>
                </a:solidFill>
                <a:latin typeface="Consolas"/>
              </a:rPr>
              <a:t>AfterAll Annotation </a:t>
            </a:r>
            <a:r>
              <a:rPr lang="ko-KR" altLang="en-US" sz="800" b="1">
                <a:solidFill>
                  <a:srgbClr val="FF0000"/>
                </a:solidFill>
                <a:latin typeface="Consolas"/>
              </a:rPr>
              <a:t>호출 </a:t>
            </a:r>
            <a:r>
              <a:rPr lang="en-US" altLang="ko-KR" sz="800" b="1">
                <a:solidFill>
                  <a:srgbClr val="FF0000"/>
                </a:solidFill>
                <a:latin typeface="Consolas"/>
              </a:rPr>
              <a:t>##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998995" y="4553400"/>
            <a:ext cx="1916273" cy="51852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99221" y="5105962"/>
            <a:ext cx="1916273" cy="518521"/>
          </a:xfrm>
          <a:prstGeom prst="rect">
            <a:avLst/>
          </a:prstGeom>
          <a:noFill/>
          <a:ln w="12700" cap="flat" cmpd="sng" algn="ctr">
            <a:solidFill>
              <a:srgbClr val="ED7D31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7.4.4 Junit</a:t>
            </a:r>
            <a:r>
              <a:rPr lang="ko-KR" altLang="en-US" sz="1400" b="1" dirty="0">
                <a:solidFill>
                  <a:srgbClr val="7030A0"/>
                </a:solidFill>
              </a:rPr>
              <a:t>의 생명주기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A4CCD-5685-5C73-0F49-FB2842E1FEA1}"/>
              </a:ext>
            </a:extLst>
          </p:cNvPr>
          <p:cNvSpPr txBox="1"/>
          <p:nvPr/>
        </p:nvSpPr>
        <p:spPr>
          <a:xfrm>
            <a:off x="7431671" y="2953818"/>
            <a:ext cx="2798179" cy="20953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100" b="1" dirty="0">
                <a:latin typeface="Consolas" panose="020B0609020204030204" pitchFamily="49" charset="0"/>
              </a:rPr>
              <a:t>##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BeforeAll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 Annotation </a:t>
            </a:r>
            <a:r>
              <a:rPr lang="ko-KR" alt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호출 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##</a:t>
            </a:r>
          </a:p>
          <a:p>
            <a:pPr algn="l">
              <a:lnSpc>
                <a:spcPct val="150000"/>
              </a:lnSpc>
            </a:pPr>
            <a:r>
              <a:rPr lang="en-US" altLang="ko-KR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## </a:t>
            </a:r>
            <a:r>
              <a:rPr lang="en-US" altLang="ko-KR" sz="11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BeforeEach</a:t>
            </a:r>
            <a:r>
              <a:rPr lang="en-US" altLang="ko-KR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 Annotation </a:t>
            </a:r>
            <a:r>
              <a:rPr lang="ko-KR" alt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호출 </a:t>
            </a:r>
            <a:r>
              <a:rPr lang="en-US" altLang="ko-KR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##</a:t>
            </a:r>
          </a:p>
          <a:p>
            <a:pPr algn="l">
              <a:lnSpc>
                <a:spcPct val="150000"/>
              </a:lnSpc>
            </a:pPr>
            <a:r>
              <a:rPr lang="en-US" altLang="ko-KR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## test1 </a:t>
            </a:r>
            <a:r>
              <a:rPr lang="ko-KR" alt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시작 </a:t>
            </a:r>
            <a:r>
              <a:rPr lang="en-US" altLang="ko-KR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##</a:t>
            </a:r>
          </a:p>
          <a:p>
            <a:pPr algn="l">
              <a:lnSpc>
                <a:spcPct val="150000"/>
              </a:lnSpc>
            </a:pPr>
            <a:r>
              <a:rPr lang="en-US" altLang="ko-KR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## </a:t>
            </a:r>
            <a:r>
              <a:rPr lang="en-US" altLang="ko-KR" sz="11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AfterEach</a:t>
            </a:r>
            <a:r>
              <a:rPr lang="en-US" altLang="ko-KR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 Annotation </a:t>
            </a:r>
            <a:r>
              <a:rPr lang="ko-KR" altLang="en-US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호출 </a:t>
            </a:r>
            <a:r>
              <a:rPr lang="en-US" altLang="ko-KR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##</a:t>
            </a:r>
          </a:p>
          <a:p>
            <a:pPr algn="l">
              <a:lnSpc>
                <a:spcPct val="150000"/>
              </a:lnSpc>
            </a:pP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## </a:t>
            </a:r>
            <a:r>
              <a:rPr lang="en-US" altLang="ko-KR" sz="1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BeforeEach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 Annotation </a:t>
            </a:r>
            <a:r>
              <a:rPr lang="ko-KR" altLang="en-US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호출 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##</a:t>
            </a:r>
          </a:p>
          <a:p>
            <a:pPr algn="l">
              <a:lnSpc>
                <a:spcPct val="150000"/>
              </a:lnSpc>
            </a:pP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## test2 </a:t>
            </a:r>
            <a:r>
              <a:rPr lang="ko-KR" altLang="en-US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시작 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##</a:t>
            </a:r>
          </a:p>
          <a:p>
            <a:pPr algn="l">
              <a:lnSpc>
                <a:spcPct val="150000"/>
              </a:lnSpc>
            </a:pP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## </a:t>
            </a:r>
            <a:r>
              <a:rPr lang="en-US" altLang="ko-KR" sz="11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AfterEach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 Annotation </a:t>
            </a:r>
            <a:r>
              <a:rPr lang="ko-KR" altLang="en-US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호출 </a:t>
            </a:r>
            <a:r>
              <a:rPr lang="en-US" altLang="ko-KR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##</a:t>
            </a:r>
          </a:p>
          <a:p>
            <a:pPr algn="l">
              <a:lnSpc>
                <a:spcPct val="150000"/>
              </a:lnSpc>
            </a:pPr>
            <a:r>
              <a:rPr lang="en-US" altLang="ko-KR" sz="1100" b="1" dirty="0">
                <a:latin typeface="Consolas" panose="020B0609020204030204" pitchFamily="49" charset="0"/>
              </a:rPr>
              <a:t>## 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AfterAll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 Annotation </a:t>
            </a:r>
            <a:r>
              <a:rPr lang="ko-KR" alt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호출 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##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FEFB363-E96B-AE8D-71A2-1007A536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6" y="1480252"/>
            <a:ext cx="6089963" cy="3568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C2EA9C-94B6-1466-5B15-700072E8FA30}"/>
              </a:ext>
            </a:extLst>
          </p:cNvPr>
          <p:cNvSpPr/>
          <p:nvPr/>
        </p:nvSpPr>
        <p:spPr>
          <a:xfrm>
            <a:off x="1314450" y="2050256"/>
            <a:ext cx="1128713" cy="19288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4CFD94-908F-DF10-4DB4-1E4B5278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6" y="5315719"/>
            <a:ext cx="8096666" cy="927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C0A90D-CD3B-4010-11E1-353EBD455E68}"/>
              </a:ext>
            </a:extLst>
          </p:cNvPr>
          <p:cNvCxnSpPr/>
          <p:nvPr/>
        </p:nvCxnSpPr>
        <p:spPr>
          <a:xfrm>
            <a:off x="1013306" y="5557838"/>
            <a:ext cx="68805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3266FBF-26F4-5C46-93E1-0DCB9EFE349F}"/>
              </a:ext>
            </a:extLst>
          </p:cNvPr>
          <p:cNvCxnSpPr/>
          <p:nvPr/>
        </p:nvCxnSpPr>
        <p:spPr>
          <a:xfrm flipV="1">
            <a:off x="7431671" y="4989838"/>
            <a:ext cx="561759" cy="32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8171F4-9FCF-26AE-7FAB-2289A5C86492}"/>
              </a:ext>
            </a:extLst>
          </p:cNvPr>
          <p:cNvCxnSpPr/>
          <p:nvPr/>
        </p:nvCxnSpPr>
        <p:spPr>
          <a:xfrm flipV="1">
            <a:off x="7103269" y="3215539"/>
            <a:ext cx="684270" cy="2100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59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 </a:t>
            </a:r>
            <a:r>
              <a:rPr lang="ko-KR" altLang="en-US" sz="1400" b="1" dirty="0">
                <a:solidFill>
                  <a:srgbClr val="7030A0"/>
                </a:solidFill>
              </a:rPr>
              <a:t>마리아</a:t>
            </a:r>
            <a:r>
              <a:rPr lang="en-US" altLang="ko-KR" sz="1400" b="1" dirty="0">
                <a:solidFill>
                  <a:srgbClr val="7030A0"/>
                </a:solidFill>
              </a:rPr>
              <a:t>DB </a:t>
            </a:r>
            <a:r>
              <a:rPr lang="ko-KR" altLang="en-US" sz="1400" b="1" dirty="0">
                <a:solidFill>
                  <a:srgbClr val="7030A0"/>
                </a:solidFill>
              </a:rPr>
              <a:t>설치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2F5D82-8058-A8FC-029F-1FE6C4A2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41585"/>
            <a:ext cx="6858000" cy="4865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2B9B8A-CD55-ED26-B1B5-E6F246B49BF3}"/>
              </a:ext>
            </a:extLst>
          </p:cNvPr>
          <p:cNvSpPr/>
          <p:nvPr/>
        </p:nvSpPr>
        <p:spPr>
          <a:xfrm>
            <a:off x="4827319" y="2232561"/>
            <a:ext cx="1864426" cy="27313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9497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7.4.5 </a:t>
            </a:r>
            <a:r>
              <a:rPr lang="ko-KR" altLang="en-US" sz="1400" b="1" dirty="0">
                <a:solidFill>
                  <a:srgbClr val="7030A0"/>
                </a:solidFill>
              </a:rPr>
              <a:t>스프링 부트에서의 테스트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7.4.6 </a:t>
            </a:r>
            <a:r>
              <a:rPr lang="ko-KR" altLang="en-US" sz="1400" b="1" dirty="0">
                <a:solidFill>
                  <a:srgbClr val="7030A0"/>
                </a:solidFill>
              </a:rPr>
              <a:t>컨트롤러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4A87C1-11B3-1039-22AA-8303DDA0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00" y="1325532"/>
            <a:ext cx="8236373" cy="1206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B4C17C-94F7-C025-229F-3E74B7B300A9}"/>
              </a:ext>
            </a:extLst>
          </p:cNvPr>
          <p:cNvSpPr txBox="1"/>
          <p:nvPr/>
        </p:nvSpPr>
        <p:spPr>
          <a:xfrm>
            <a:off x="2135159" y="4425403"/>
            <a:ext cx="6496100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@GetMapping()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public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100" dirty="0"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100" dirty="0">
                <a:latin typeface="Consolas" panose="020B0609020204030204" pitchFamily="49" charset="0"/>
              </a:rPr>
              <a:t>&gt; </a:t>
            </a:r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getProduct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(Long number)</a:t>
            </a:r>
            <a:r>
              <a:rPr lang="en-US" altLang="ko-KR" sz="11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productService.getProduct</a:t>
            </a:r>
            <a:r>
              <a:rPr lang="en-US" altLang="ko-KR" sz="1100" dirty="0">
                <a:latin typeface="Consolas" panose="020B0609020204030204" pitchFamily="49" charset="0"/>
              </a:rPr>
              <a:t>(number);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return </a:t>
            </a:r>
            <a:r>
              <a:rPr lang="en-US" altLang="ko-KR" sz="1100" dirty="0" err="1">
                <a:latin typeface="Consolas" panose="020B0609020204030204" pitchFamily="49" charset="0"/>
              </a:rPr>
              <a:t>ResponseEntity.status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HttpStatus.OK</a:t>
            </a:r>
            <a:r>
              <a:rPr lang="en-US" altLang="ko-KR" sz="1100" dirty="0">
                <a:latin typeface="Consolas" panose="020B0609020204030204" pitchFamily="49" charset="0"/>
              </a:rPr>
              <a:t>).body(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D54DBE-A877-DC8E-B7C3-2DAEDFB9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388" y="3101148"/>
            <a:ext cx="2184512" cy="1124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9DB73-C24E-1B52-8283-4DA852B2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300" y="3247206"/>
            <a:ext cx="8153819" cy="977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CD5F9-C8AB-F0A4-1333-1430BF56CCA5}"/>
              </a:ext>
            </a:extLst>
          </p:cNvPr>
          <p:cNvSpPr txBox="1"/>
          <p:nvPr/>
        </p:nvSpPr>
        <p:spPr>
          <a:xfrm>
            <a:off x="1306301" y="3503304"/>
            <a:ext cx="293900" cy="26161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rIns="0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</a:rPr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39386221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7.4.6 </a:t>
            </a:r>
            <a:r>
              <a:rPr lang="ko-KR" altLang="en-US" sz="1400" b="1">
                <a:solidFill>
                  <a:srgbClr val="7030A0"/>
                </a:solidFill>
              </a:rPr>
              <a:t>컨트롤러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8111" y="2740475"/>
            <a:ext cx="7076000" cy="31393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package com.springboot.test.controller;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org.mockito.BDDMockito.given;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org.mockito.Mockito.verify;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org.springframework.test.web.servlet.request.MockMvcRequestBuilders.get;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org.springframework.test.web.servlet.result.MockMvcResultHandlers.print;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org.springframework.test.web.servlet.result.MockMvcResultMatchers.jsonPath;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org.springframework.test.web.servlet.result.MockMvcResultMatchers.status;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org.junit.jupiter.api.DisplayName;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org.junit.jupiter.api.Test;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org.springframework.beans.factory.annotation.Autowired;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org.springframework.boot.test.autoconfigure.web.servlet.WebMvcTest;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org.springframework.boot.test.mock.mockito.MockBean;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org.springframework.test.web.servlet.MockMvc;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com.springboot.test.data.dto.ProductResponseDto;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com.springboot.test.service.impl.ProductServiceImpl;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3278" y="1354004"/>
            <a:ext cx="8242724" cy="1193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89795" y="1393295"/>
            <a:ext cx="1987652" cy="1111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/>
          <p:cNvSpPr/>
          <p:nvPr/>
        </p:nvSpPr>
        <p:spPr>
          <a:xfrm>
            <a:off x="9808079" y="1399374"/>
            <a:ext cx="934697" cy="16913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77509" y="1640348"/>
            <a:ext cx="427291" cy="169402"/>
          </a:xfrm>
          <a:prstGeom prst="rect">
            <a:avLst/>
          </a:prstGeom>
          <a:solidFill>
            <a:schemeClr val="lt1"/>
          </a:solidFill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ko-KR" altLang="en-US" sz="1100"/>
              <a:t>등장할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7.4.6 </a:t>
            </a:r>
            <a:r>
              <a:rPr lang="ko-KR" altLang="en-US" sz="1400" b="1">
                <a:solidFill>
                  <a:srgbClr val="7030A0"/>
                </a:solidFill>
              </a:rPr>
              <a:t>컨트롤러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6413" y="989689"/>
            <a:ext cx="7896462" cy="51234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@WebMvcTest(ProductController.class)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public class ProductControllerTest {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@Autowired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private MockMvc mockMvc;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@MockBean 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// ProductController</a:t>
            </a:r>
            <a:r>
              <a:rPr lang="ko-KR" altLang="en-US" sz="1100">
                <a:solidFill>
                  <a:schemeClr val="accent6"/>
                </a:solidFill>
                <a:latin typeface="Consolas"/>
              </a:rPr>
              <a:t>에서 잡고 있는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Bean </a:t>
            </a:r>
            <a:r>
              <a:rPr lang="ko-KR" altLang="en-US" sz="1100">
                <a:solidFill>
                  <a:schemeClr val="accent6"/>
                </a:solidFill>
                <a:latin typeface="Consolas"/>
              </a:rPr>
              <a:t>객체에 대해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Mock </a:t>
            </a:r>
            <a:r>
              <a:rPr lang="ko-KR" altLang="en-US" sz="1100">
                <a:solidFill>
                  <a:schemeClr val="accent6"/>
                </a:solidFill>
                <a:latin typeface="Consolas"/>
              </a:rPr>
              <a:t>형태의 객체를 생성해줌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ProductServiceImpl productService;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@Test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// http://localhost:8080/api/v1/product-api/product/{productId}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@DisplayName("MockMvc</a:t>
            </a:r>
            <a:r>
              <a:rPr lang="ko-KR" altLang="en-US" sz="1100">
                <a:latin typeface="Consolas"/>
              </a:rPr>
              <a:t>를 통한 </a:t>
            </a:r>
            <a:r>
              <a:rPr lang="en-US" altLang="ko-KR" sz="1100">
                <a:latin typeface="Consolas"/>
              </a:rPr>
              <a:t>Product </a:t>
            </a:r>
            <a:r>
              <a:rPr lang="ko-KR" altLang="en-US" sz="1100">
                <a:latin typeface="Consolas"/>
              </a:rPr>
              <a:t>데이터 가져오기 테스트</a:t>
            </a:r>
            <a:r>
              <a:rPr lang="en-US" altLang="ko-KR" sz="1100">
                <a:latin typeface="Consolas"/>
              </a:rPr>
              <a:t>")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getProductTest() throws Exception {</a:t>
            </a:r>
          </a:p>
          <a:p>
            <a:pPr algn="l">
              <a:defRPr/>
            </a:pPr>
            <a:r>
              <a:rPr lang="ko-KR" altLang="en-US" sz="1100">
                <a:latin typeface="Consolas"/>
              </a:rPr>
              <a:t>   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// given : Mock </a:t>
            </a:r>
            <a:r>
              <a:rPr lang="ko-KR" altLang="en-US" sz="1100">
                <a:solidFill>
                  <a:schemeClr val="accent6"/>
                </a:solidFill>
                <a:latin typeface="Consolas"/>
              </a:rPr>
              <a:t>객체가 특정 상황에서 해야 하는 행위를 정의하는 메소드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given(productService.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getProduct(123L)</a:t>
            </a:r>
            <a:r>
              <a:rPr lang="en-US" altLang="ko-KR" sz="1100">
                <a:latin typeface="Consolas"/>
              </a:rPr>
              <a:t>).willReturn(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new ProductResponseDto(123L, "pen", 5000, 2000));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String productId = "123";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// andExpect : </a:t>
            </a:r>
            <a:r>
              <a:rPr lang="ko-KR" altLang="en-US" sz="1100">
                <a:solidFill>
                  <a:schemeClr val="accent6"/>
                </a:solidFill>
                <a:latin typeface="Consolas"/>
              </a:rPr>
              <a:t>기대하는 값이 나왔는지 체크해볼 수 있는 메소드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mockMvc.perform(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get("/product?number=" + productId))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.andExpect(status().isOk())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.andExpect(jsonPath("$.number").exists())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.andExpect(jsonPath("$.name").exists())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.andExpect(jsonPath("$.price").exists())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.andExpect(jsonPath("$.stock").exists())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.andDo(print());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// verify : </a:t>
            </a:r>
            <a:r>
              <a:rPr lang="ko-KR" altLang="en-US" sz="1100">
                <a:solidFill>
                  <a:schemeClr val="accent6"/>
                </a:solidFill>
                <a:latin typeface="Consolas"/>
              </a:rPr>
              <a:t>해당 객체의 메소드가 실행되었는지 체크해줌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verify(productService).getProduct(123L);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9587" y="1458819"/>
            <a:ext cx="1987652" cy="1111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8036607" y="4559536"/>
            <a:ext cx="3560748" cy="39592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ko-KR" sz="1000"/>
              <a:t>json</a:t>
            </a:r>
            <a:r>
              <a:rPr lang="en-US" altLang="ko-KR" sz="1000"/>
              <a:t>P</a:t>
            </a:r>
            <a:r>
              <a:rPr lang="ko-KR" altLang="ko-KR" sz="1000"/>
              <a:t>ath의 </a:t>
            </a:r>
            <a:r>
              <a:rPr lang="en-US" altLang="ko-KR" sz="1000"/>
              <a:t>depth가 깊어지면 .을 추가하여 탐색할 수 있음 (ex : $.productId.productIdName)</a:t>
            </a:r>
          </a:p>
        </p:txBody>
      </p:sp>
      <p:pic>
        <p:nvPicPr>
          <p:cNvPr id="1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3550" y="4362376"/>
            <a:ext cx="3530589" cy="815900"/>
          </a:xfrm>
          <a:prstGeom prst="rect">
            <a:avLst/>
          </a:prstGeom>
          <a:ln>
            <a:solidFill>
              <a:srgbClr val="FF0000">
                <a:alpha val="100000"/>
              </a:srgb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95348" y="4086225"/>
            <a:ext cx="1371601" cy="23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코드 작성 후 테스트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7.4.6 </a:t>
            </a:r>
            <a:r>
              <a:rPr lang="ko-KR" altLang="en-US" sz="1400" b="1">
                <a:solidFill>
                  <a:srgbClr val="7030A0"/>
                </a:solidFill>
              </a:rPr>
              <a:t>컨트롤러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5510" y="1352434"/>
            <a:ext cx="8337979" cy="44960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258351" y="5636663"/>
            <a:ext cx="596423" cy="164062"/>
          </a:xfrm>
          <a:prstGeom prst="rect">
            <a:avLst/>
          </a:prstGeom>
          <a:solidFill>
            <a:schemeClr val="lt1"/>
          </a:solidFill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ko-KR" altLang="en-US" sz="1100"/>
              <a:t>복잡해서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7.4.6 </a:t>
            </a:r>
            <a:r>
              <a:rPr lang="ko-KR" altLang="en-US" sz="1400" b="1">
                <a:solidFill>
                  <a:srgbClr val="7030A0"/>
                </a:solidFill>
              </a:rPr>
              <a:t>컨트롤러 객체의 테스트</a:t>
            </a:r>
            <a:r>
              <a:rPr lang="en-US" altLang="ko-KR" sz="1400" b="1">
                <a:solidFill>
                  <a:srgbClr val="7030A0"/>
                </a:solidFill>
              </a:rPr>
              <a:t>(</a:t>
            </a:r>
            <a:r>
              <a:rPr lang="ko-KR" altLang="en-US" sz="1400" b="1">
                <a:solidFill>
                  <a:srgbClr val="7030A0"/>
                </a:solidFill>
              </a:rPr>
              <a:t>슬라이스 테스트</a:t>
            </a:r>
            <a:r>
              <a:rPr lang="en-US" altLang="ko-KR" sz="1400" b="1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6318" y="1422297"/>
            <a:ext cx="8293526" cy="4013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357813" y="1735932"/>
            <a:ext cx="628649" cy="1692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</a:rPr>
              <a:t>기준으로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9976" y="1945480"/>
            <a:ext cx="876300" cy="184666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외부 요인을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7173126" y="1693136"/>
            <a:ext cx="2287780" cy="890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548214" y="1915682"/>
            <a:ext cx="7601127" cy="18871"/>
          </a:xfrm>
          <a:prstGeom prst="line">
            <a:avLst/>
          </a:prstGeom>
          <a:noFill/>
          <a:ln w="254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sp>
        <p:nvSpPr>
          <p:cNvPr id="13" name="TextBox 12"/>
          <p:cNvSpPr txBox="1"/>
          <p:nvPr/>
        </p:nvSpPr>
        <p:spPr>
          <a:xfrm>
            <a:off x="3717331" y="2776048"/>
            <a:ext cx="293761" cy="231947"/>
          </a:xfrm>
          <a:prstGeom prst="rect">
            <a:avLst/>
          </a:prstGeom>
          <a:solidFill>
            <a:schemeClr val="lt1"/>
          </a:solidFill>
        </p:spPr>
        <p:txBody>
          <a:bodyPr wrap="square" lIns="0" tIns="36004" rIns="0">
            <a:spAutoFit/>
          </a:bodyPr>
          <a:lstStyle/>
          <a:p>
            <a:pPr>
              <a:defRPr/>
            </a:pPr>
            <a:r>
              <a:rPr lang="ko-KR" altLang="en-US" sz="1000"/>
              <a:t>에는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590925" y="2753882"/>
            <a:ext cx="5939415" cy="27417"/>
          </a:xfrm>
          <a:prstGeom prst="line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5" name="직선 연결선 14"/>
          <p:cNvCxnSpPr/>
          <p:nvPr/>
        </p:nvCxnSpPr>
        <p:spPr>
          <a:xfrm flipV="1">
            <a:off x="1562100" y="2971800"/>
            <a:ext cx="1390650" cy="9525"/>
          </a:xfrm>
          <a:prstGeom prst="line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6" name="직선 연결선 15"/>
          <p:cNvCxnSpPr/>
          <p:nvPr/>
        </p:nvCxnSpPr>
        <p:spPr>
          <a:xfrm>
            <a:off x="1600200" y="3209925"/>
            <a:ext cx="419100" cy="0"/>
          </a:xfrm>
          <a:prstGeom prst="line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7" name="직선 연결선 16"/>
          <p:cNvCxnSpPr/>
          <p:nvPr/>
        </p:nvCxnSpPr>
        <p:spPr>
          <a:xfrm>
            <a:off x="7696201" y="3209925"/>
            <a:ext cx="742950" cy="0"/>
          </a:xfrm>
          <a:prstGeom prst="line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8" name="직선 연결선 17"/>
          <p:cNvCxnSpPr/>
          <p:nvPr/>
        </p:nvCxnSpPr>
        <p:spPr>
          <a:xfrm>
            <a:off x="2828925" y="4038600"/>
            <a:ext cx="419100" cy="0"/>
          </a:xfrm>
          <a:prstGeom prst="line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19" name="직선 연결선 18"/>
          <p:cNvCxnSpPr/>
          <p:nvPr/>
        </p:nvCxnSpPr>
        <p:spPr>
          <a:xfrm flipV="1">
            <a:off x="1581150" y="4686300"/>
            <a:ext cx="542924" cy="1"/>
          </a:xfrm>
          <a:prstGeom prst="line">
            <a:avLst/>
          </a:prstGeom>
          <a:noFill/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7.4.6 </a:t>
            </a:r>
            <a:r>
              <a:rPr lang="ko-KR" altLang="en-US" sz="1400" b="1">
                <a:solidFill>
                  <a:srgbClr val="7030A0"/>
                </a:solidFill>
              </a:rPr>
              <a:t>컨트롤러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1231" y="1407218"/>
            <a:ext cx="8280826" cy="19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1253920" y="3597217"/>
            <a:ext cx="7969660" cy="2235624"/>
            <a:chOff x="1253920" y="3597217"/>
            <a:chExt cx="7969660" cy="223562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53920" y="3597217"/>
              <a:ext cx="7969660" cy="219721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70278" y="4689782"/>
              <a:ext cx="1365320" cy="114305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650658" y="4689782"/>
              <a:ext cx="1847945" cy="90174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311778" y="1466882"/>
            <a:ext cx="274635" cy="253916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ko-KR" altLang="en-US" sz="1050" b="1">
                <a:solidFill>
                  <a:schemeClr val="bg2">
                    <a:lumMod val="50000"/>
                  </a:schemeClr>
                </a:solidFill>
              </a:rPr>
              <a:t>리턴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962150" y="1695450"/>
            <a:ext cx="363855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839076" y="1676400"/>
            <a:ext cx="60007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857750" y="2524125"/>
            <a:ext cx="447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7.4.6 </a:t>
            </a:r>
            <a:r>
              <a:rPr lang="ko-KR" altLang="en-US" sz="1400" b="1">
                <a:solidFill>
                  <a:srgbClr val="7030A0"/>
                </a:solidFill>
              </a:rPr>
              <a:t>컨트롤러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6951" y="1412861"/>
            <a:ext cx="8223673" cy="546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360986" y="2336345"/>
            <a:ext cx="8289637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@PostMapping()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public ResponseEntity&lt;ProductResponseDto&gt;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createProduct</a:t>
            </a:r>
            <a:r>
              <a:rPr lang="en-US" altLang="ko-KR" sz="1100">
                <a:latin typeface="Consolas"/>
              </a:rPr>
              <a:t>(@RequestBody ProductDto productDto){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ProductResponseDto productResponseDto = productService.saveProduct(productDto);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return ResponseEntity.status(HttpStatus.OK).body(productResponseDto);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0882" y="2519528"/>
            <a:ext cx="2006703" cy="762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7.4.6 </a:t>
            </a:r>
            <a:r>
              <a:rPr lang="ko-KR" altLang="en-US" sz="1400" b="1">
                <a:solidFill>
                  <a:srgbClr val="7030A0"/>
                </a:solidFill>
              </a:rPr>
              <a:t>컨트롤러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3484" y="2021649"/>
            <a:ext cx="8917108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org.springframework.test.web.servlet.request.MockMvcRequestBuilders.post;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com.springboot.test.data.dto.ProductDto;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com.google.gson.Gson;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org.springframework.http.MediaType;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0986" y="1439538"/>
            <a:ext cx="7569589" cy="3619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313484" y="3206960"/>
            <a:ext cx="8917108" cy="260138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        @Test 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// http://localhost:8080/api/v1/product-api/product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@DisplayName("Product </a:t>
            </a:r>
            <a:r>
              <a:rPr lang="ko-KR" altLang="en-US" sz="1100">
                <a:latin typeface="Consolas"/>
              </a:rPr>
              <a:t>데이터 생성 테스트</a:t>
            </a:r>
            <a:r>
              <a:rPr lang="en-US" altLang="ko-KR" sz="1100">
                <a:latin typeface="Consolas"/>
              </a:rPr>
              <a:t>")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void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createProductTest() </a:t>
            </a:r>
            <a:r>
              <a:rPr lang="en-US" altLang="ko-KR" sz="1100">
                <a:latin typeface="Consolas"/>
              </a:rPr>
              <a:t>throws Exception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//Mock </a:t>
            </a:r>
            <a:r>
              <a:rPr lang="ko-KR" altLang="en-US" sz="1100">
                <a:solidFill>
                  <a:schemeClr val="accent6"/>
                </a:solidFill>
                <a:latin typeface="Consolas"/>
              </a:rPr>
              <a:t>객체에서 특정 메서드가 실행되는 경우 실제 </a:t>
            </a:r>
            <a:r>
              <a:rPr lang="en-US" altLang="ko-KR" sz="1100">
                <a:solidFill>
                  <a:schemeClr val="accent6"/>
                </a:solidFill>
                <a:latin typeface="Consolas"/>
              </a:rPr>
              <a:t>Return</a:t>
            </a:r>
            <a:r>
              <a:rPr lang="ko-KR" altLang="en-US" sz="1100">
                <a:solidFill>
                  <a:schemeClr val="accent6"/>
                </a:solidFill>
                <a:latin typeface="Consolas"/>
              </a:rPr>
              <a:t>을 줄 수 없기 때문에 아래와 같이 가정 사항을 만들어 줌</a:t>
            </a:r>
          </a:p>
          <a:p>
            <a:pPr algn="l">
              <a:defRPr/>
            </a:pPr>
            <a:r>
              <a:rPr lang="ko-KR" altLang="en-US" sz="1100">
                <a:latin typeface="Consolas"/>
              </a:rPr>
              <a:t>            </a:t>
            </a:r>
            <a:r>
              <a:rPr lang="en-US" altLang="ko-KR" sz="1100">
                <a:latin typeface="Consolas"/>
              </a:rPr>
              <a:t>given(productService.saveProduct(new ProductDto("pen", 5000, 2000)))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.willReturn(new ProductResponseDto(12315L, "pen", 5000, 2000));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ProductDto productDto = ProductDto.builder()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.name("pen")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.price(5000)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.stock(2000)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.build();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Gson gson = new Gson();  // 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구글에서 개발한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Json 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파싱 라이브러리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String content = gson.toJson(productDto);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36766" y="704699"/>
            <a:ext cx="1987652" cy="1111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499331" y="2770739"/>
            <a:ext cx="182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:      :</a:t>
            </a:r>
            <a:endParaRPr lang="ko-KR" altLang="en-US"/>
          </a:p>
        </p:txBody>
      </p:sp>
      <p:sp>
        <p:nvSpPr>
          <p:cNvPr id="11" name="TextBox 4"/>
          <p:cNvSpPr txBox="1"/>
          <p:nvPr/>
        </p:nvSpPr>
        <p:spPr>
          <a:xfrm>
            <a:off x="5808450" y="2426662"/>
            <a:ext cx="5307698" cy="447983"/>
          </a:xfrm>
          <a:prstGeom prst="rect">
            <a:avLst/>
          </a:prstGeom>
          <a:solidFill>
            <a:schemeClr val="lt1"/>
          </a:solidFill>
          <a:ln>
            <a:solidFill>
              <a:srgbClr val="289B6E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메서드 단위로 테스트하기 때문에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테스트한 직전 메소드는 주석 처리한다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/*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@Test        ~     */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7.4.6 </a:t>
            </a:r>
            <a:r>
              <a:rPr lang="ko-KR" altLang="en-US" sz="1400" b="1" dirty="0">
                <a:solidFill>
                  <a:srgbClr val="7030A0"/>
                </a:solidFill>
              </a:rPr>
              <a:t>컨트롤러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C992F-25C0-1024-999D-680A5F337652}"/>
              </a:ext>
            </a:extLst>
          </p:cNvPr>
          <p:cNvSpPr txBox="1"/>
          <p:nvPr/>
        </p:nvSpPr>
        <p:spPr>
          <a:xfrm>
            <a:off x="1384736" y="1350693"/>
            <a:ext cx="8917108" cy="229293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	    </a:t>
            </a:r>
            <a:r>
              <a:rPr lang="en-US" altLang="ko-KR" sz="1100" dirty="0" err="1">
                <a:latin typeface="Consolas" panose="020B0609020204030204" pitchFamily="49" charset="0"/>
              </a:rPr>
              <a:t>mockMvc.perform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        post("/product")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                .content(content)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contentType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MediaType.APPLICATION_JSON</a:t>
            </a:r>
            <a:r>
              <a:rPr lang="en-US" altLang="ko-KR" sz="1100" dirty="0"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andExpect</a:t>
            </a:r>
            <a:r>
              <a:rPr lang="en-US" altLang="ko-KR" sz="1100" dirty="0">
                <a:latin typeface="Consolas" panose="020B0609020204030204" pitchFamily="49" charset="0"/>
              </a:rPr>
              <a:t>(status().</a:t>
            </a:r>
            <a:r>
              <a:rPr lang="en-US" altLang="ko-KR" sz="1100" dirty="0" err="1">
                <a:latin typeface="Consolas" panose="020B0609020204030204" pitchFamily="49" charset="0"/>
              </a:rPr>
              <a:t>isOk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andExpect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jsonPath</a:t>
            </a:r>
            <a:r>
              <a:rPr lang="en-US" altLang="ko-KR" sz="1100" dirty="0">
                <a:latin typeface="Consolas" panose="020B0609020204030204" pitchFamily="49" charset="0"/>
              </a:rPr>
              <a:t>("$.number").exists())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andExpect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jsonPath</a:t>
            </a:r>
            <a:r>
              <a:rPr lang="en-US" altLang="ko-KR" sz="1100" dirty="0">
                <a:latin typeface="Consolas" panose="020B0609020204030204" pitchFamily="49" charset="0"/>
              </a:rPr>
              <a:t>("$.name").exists())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andExpect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jsonPath</a:t>
            </a:r>
            <a:r>
              <a:rPr lang="en-US" altLang="ko-KR" sz="1100" dirty="0">
                <a:latin typeface="Consolas" panose="020B0609020204030204" pitchFamily="49" charset="0"/>
              </a:rPr>
              <a:t>("$.price").exists())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andExpect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jsonPath</a:t>
            </a:r>
            <a:r>
              <a:rPr lang="en-US" altLang="ko-KR" sz="1100" dirty="0">
                <a:latin typeface="Consolas" panose="020B0609020204030204" pitchFamily="49" charset="0"/>
              </a:rPr>
              <a:t>("$.stock").exists())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andDo</a:t>
            </a:r>
            <a:r>
              <a:rPr lang="en-US" altLang="ko-KR" sz="1100" dirty="0">
                <a:latin typeface="Consolas" panose="020B0609020204030204" pitchFamily="49" charset="0"/>
              </a:rPr>
              <a:t>(print());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    verify(</a:t>
            </a:r>
            <a:r>
              <a:rPr lang="en-US" altLang="ko-KR" sz="1100" dirty="0" err="1">
                <a:latin typeface="Consolas" panose="020B0609020204030204" pitchFamily="49" charset="0"/>
              </a:rPr>
              <a:t>productService</a:t>
            </a:r>
            <a:r>
              <a:rPr lang="en-US" altLang="ko-KR" sz="1100" dirty="0"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latin typeface="Consolas" panose="020B0609020204030204" pitchFamily="49" charset="0"/>
              </a:rPr>
              <a:t>saveProduct</a:t>
            </a:r>
            <a:r>
              <a:rPr lang="en-US" altLang="ko-KR" sz="1100" dirty="0">
                <a:latin typeface="Consolas" panose="020B0609020204030204" pitchFamily="49" charset="0"/>
              </a:rPr>
              <a:t>(new </a:t>
            </a:r>
            <a:r>
              <a:rPr lang="en-US" altLang="ko-KR" sz="11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100" dirty="0">
                <a:latin typeface="Consolas" panose="020B0609020204030204" pitchFamily="49" charset="0"/>
              </a:rPr>
              <a:t>("pen", 5000, 2000));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    }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75095D-F7D0-352E-1830-FEDCE8A8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1" y="3966784"/>
            <a:ext cx="2679838" cy="292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51E9C2-261F-D695-3141-BBD4D8089B2A}"/>
              </a:ext>
            </a:extLst>
          </p:cNvPr>
          <p:cNvSpPr txBox="1"/>
          <p:nvPr/>
        </p:nvSpPr>
        <p:spPr>
          <a:xfrm>
            <a:off x="4359506" y="3908076"/>
            <a:ext cx="2361929" cy="19543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@ToString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public class </a:t>
            </a:r>
            <a:r>
              <a:rPr lang="en-US" altLang="ko-KR" sz="11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100" dirty="0"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private String name;    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private int price;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private int stock;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BD26A-9D1B-D6E2-6F32-20034D908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984" y="3966784"/>
            <a:ext cx="2089257" cy="13081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24151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7.4.6 </a:t>
            </a:r>
            <a:r>
              <a:rPr lang="ko-KR" altLang="en-US" sz="1400" b="1" dirty="0">
                <a:solidFill>
                  <a:srgbClr val="7030A0"/>
                </a:solidFill>
              </a:rPr>
              <a:t>컨트롤러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C992F-25C0-1024-999D-680A5F337652}"/>
              </a:ext>
            </a:extLst>
          </p:cNvPr>
          <p:cNvSpPr txBox="1"/>
          <p:nvPr/>
        </p:nvSpPr>
        <p:spPr>
          <a:xfrm>
            <a:off x="1456537" y="2307012"/>
            <a:ext cx="4000175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&lt;dependency&gt;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com.google.code.gson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&lt;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latin typeface="Consolas" panose="020B0609020204030204" pitchFamily="49" charset="0"/>
              </a:rPr>
              <a:t>gson</a:t>
            </a:r>
            <a:r>
              <a:rPr lang="en-US" altLang="ko-KR" sz="1100" dirty="0"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&lt;/dependency&gt;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55EC9D-0E83-6193-8FA8-E87759C1E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37" y="1377539"/>
            <a:ext cx="8198271" cy="711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701829-7F5F-B179-46D6-DF7740E9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73" y="3222464"/>
            <a:ext cx="8242724" cy="1422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7F8ADF-CA27-555F-B1FD-9AB8B0D30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05" y="4733976"/>
            <a:ext cx="6356677" cy="11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4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6.2 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ORM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Object Relational Mapping</a:t>
            </a:r>
            <a:r>
              <a:rPr lang="ko-KR" altLang="en-US" sz="1400" b="1" dirty="0"/>
              <a:t>의 </a:t>
            </a:r>
            <a:r>
              <a:rPr lang="ko-KR" altLang="en-US" sz="1400" b="1" dirty="0" err="1"/>
              <a:t>줄임말로</a:t>
            </a:r>
            <a:r>
              <a:rPr lang="ko-KR" altLang="en-US" sz="1400" b="1" dirty="0"/>
              <a:t> 객체 관계 매핑을 의미한다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자바와 같은 객체지향 언어에서의 의미하는 객체와 </a:t>
            </a:r>
            <a:r>
              <a:rPr lang="en-US" altLang="ko-KR" sz="1400" b="1" dirty="0"/>
              <a:t>RDB(Relational Database)</a:t>
            </a:r>
            <a:r>
              <a:rPr lang="ko-KR" altLang="en-US" sz="1400" b="1" dirty="0"/>
              <a:t>의 테이블을 자동으로 매핑하는 방법이다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지금 이야기하는 객체지향 언어에서의 객체는 클래스를 의미한다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클래스는 데이터베이스의 테이블과 매핑하기 위해 만들어진 것이 아니기 때문에 </a:t>
            </a:r>
            <a:r>
              <a:rPr lang="en-US" altLang="ko-KR" sz="1400" b="1" dirty="0"/>
              <a:t>RDB </a:t>
            </a:r>
            <a:r>
              <a:rPr lang="ko-KR" altLang="en-US" sz="1400" b="1" dirty="0"/>
              <a:t>테이블과 어쩔 수 없는 불일치가 존재한다</a:t>
            </a:r>
            <a:r>
              <a:rPr lang="en-US" altLang="ko-KR" sz="1400" b="1" dirty="0"/>
              <a:t>. ORM </a:t>
            </a:r>
            <a:r>
              <a:rPr lang="ko-KR" altLang="en-US" sz="1400" b="1" dirty="0"/>
              <a:t>이 둘의 불일치와 제약사항을 해결하는 역할이다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간략하게 애플리케이션의 클래스와 데이터베이스의 테이블을 매핑하는 것을 그림으로 표현하면 아래와 같다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E0CA1-1348-269D-B125-7759C1A4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013" y="3350694"/>
            <a:ext cx="4934204" cy="1949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305281" y="371324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데이터 클래스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308350" y="3860800"/>
            <a:ext cx="374650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43020" y="5393738"/>
            <a:ext cx="47323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B050"/>
                </a:solidFill>
              </a:rPr>
              <a:t>name</a:t>
            </a:r>
            <a:r>
              <a:rPr lang="en-US" altLang="ko-KR" sz="1000" dirty="0">
                <a:solidFill>
                  <a:srgbClr val="00B050"/>
                </a:solidFill>
              </a:rPr>
              <a:t>, email, organization</a:t>
            </a:r>
            <a:r>
              <a:rPr lang="ko-KR" altLang="en-US" sz="1000" dirty="0">
                <a:solidFill>
                  <a:srgbClr val="00B050"/>
                </a:solidFill>
              </a:rPr>
              <a:t>을 가지고 있는 데이터클래스와</a:t>
            </a:r>
          </a:p>
          <a:p>
            <a:r>
              <a:rPr lang="ko-KR" altLang="en-US" sz="1000" dirty="0">
                <a:solidFill>
                  <a:srgbClr val="00B050"/>
                </a:solidFill>
              </a:rPr>
              <a:t>데이터베이스에서 테이블로 가지고 있는 컬럼 값</a:t>
            </a:r>
            <a:r>
              <a:rPr lang="en-US" altLang="ko-KR" sz="1000" dirty="0">
                <a:solidFill>
                  <a:srgbClr val="00B050"/>
                </a:solidFill>
              </a:rPr>
              <a:t>(name, email, organization)</a:t>
            </a:r>
            <a:r>
              <a:rPr lang="ko-KR" altLang="en-US" sz="1000" dirty="0">
                <a:solidFill>
                  <a:srgbClr val="00B050"/>
                </a:solidFill>
              </a:rPr>
              <a:t>을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서로 </a:t>
            </a:r>
            <a:r>
              <a:rPr lang="ko-KR" altLang="en-US" sz="1000" dirty="0">
                <a:solidFill>
                  <a:srgbClr val="00B050"/>
                </a:solidFill>
              </a:rPr>
              <a:t>매핑을 해주는 역할이 </a:t>
            </a:r>
            <a:r>
              <a:rPr lang="en-US" altLang="ko-KR" sz="1000" dirty="0">
                <a:solidFill>
                  <a:srgbClr val="00B050"/>
                </a:solidFill>
              </a:rPr>
              <a:t>ORM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10" name="직선 연결선 9"/>
          <p:cNvCxnSpPr>
            <a:endCxn id="5" idx="2"/>
          </p:cNvCxnSpPr>
          <p:nvPr/>
        </p:nvCxnSpPr>
        <p:spPr>
          <a:xfrm flipH="1">
            <a:off x="5820115" y="4739640"/>
            <a:ext cx="100625" cy="560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293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7.4.7 </a:t>
            </a:r>
            <a:r>
              <a:rPr lang="ko-KR" altLang="en-US" sz="1400" b="1" dirty="0">
                <a:solidFill>
                  <a:srgbClr val="7030A0"/>
                </a:solidFill>
              </a:rPr>
              <a:t>서비스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A9685-57E2-FA2D-1396-7C704B76C656}"/>
              </a:ext>
            </a:extLst>
          </p:cNvPr>
          <p:cNvSpPr txBox="1"/>
          <p:nvPr/>
        </p:nvSpPr>
        <p:spPr>
          <a:xfrm>
            <a:off x="1425610" y="3052524"/>
            <a:ext cx="8917108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com.springboot.test.service.impl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com.springboot.test.data.dto.ProductResponseDto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com.springboot.test.data.entity.Product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com.springboot.test.data.repository.ProductRepository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org.junit.jupiter.api.Assertions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org.junit.jupiter.api.BeforeEach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org.junit.jupiter.api.Test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org.mockito.Mockito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static </a:t>
            </a:r>
            <a:r>
              <a:rPr lang="en-US" altLang="ko-KR" sz="1100" dirty="0" err="1">
                <a:latin typeface="Consolas" panose="020B0609020204030204" pitchFamily="49" charset="0"/>
              </a:rPr>
              <a:t>org.mockito.Mockito.verify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java.util.Optional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520E87-E266-2480-8B13-DC8B3C9FC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099" y="3198225"/>
            <a:ext cx="2152761" cy="1517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6EF222-BB49-618D-242D-7FD22D00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10" y="1359277"/>
            <a:ext cx="9029786" cy="1517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78737-B2AD-EC13-D0D1-416CA83CDA84}"/>
              </a:ext>
            </a:extLst>
          </p:cNvPr>
          <p:cNvSpPr txBox="1"/>
          <p:nvPr/>
        </p:nvSpPr>
        <p:spPr>
          <a:xfrm>
            <a:off x="2504162" y="2342061"/>
            <a:ext cx="322509" cy="26161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rIns="0" rtlCol="0">
            <a:spAutoFit/>
          </a:bodyPr>
          <a:lstStyle/>
          <a:p>
            <a:r>
              <a:rPr lang="ko-KR" altLang="en-US" sz="1100" dirty="0"/>
              <a:t>있다</a:t>
            </a:r>
          </a:p>
        </p:txBody>
      </p:sp>
    </p:spTree>
    <p:extLst>
      <p:ext uri="{BB962C8B-B14F-4D97-AF65-F5344CB8AC3E}">
        <p14:creationId xmlns:p14="http://schemas.microsoft.com/office/powerpoint/2010/main" val="12879126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7.4.7 </a:t>
            </a:r>
            <a:r>
              <a:rPr lang="ko-KR" altLang="en-US" sz="1400" b="1">
                <a:solidFill>
                  <a:srgbClr val="7030A0"/>
                </a:solidFill>
              </a:rPr>
              <a:t>서비스 객체의 테스트</a:t>
            </a:r>
            <a:r>
              <a:rPr lang="en-US" altLang="ko-KR" sz="1400" b="1">
                <a:solidFill>
                  <a:srgbClr val="7030A0"/>
                </a:solidFill>
              </a:rPr>
              <a:t>(</a:t>
            </a:r>
            <a:r>
              <a:rPr lang="ko-KR" altLang="en-US" sz="1400" b="1">
                <a:solidFill>
                  <a:srgbClr val="7030A0"/>
                </a:solidFill>
              </a:rPr>
              <a:t>단위 테스트</a:t>
            </a:r>
            <a:r>
              <a:rPr lang="en-US" altLang="ko-KR" sz="1400" b="1">
                <a:solidFill>
                  <a:srgbClr val="7030A0"/>
                </a:solidFill>
              </a:rPr>
              <a:t>,</a:t>
            </a:r>
            <a:r>
              <a:rPr lang="ko-KR" altLang="en-US" sz="1400" b="1">
                <a:solidFill>
                  <a:srgbClr val="7030A0"/>
                </a:solidFill>
              </a:rPr>
              <a:t> </a:t>
            </a:r>
            <a:r>
              <a:rPr lang="en-US" altLang="ko-KR" sz="1400" b="1">
                <a:solidFill>
                  <a:srgbClr val="7030A0"/>
                </a:solidFill>
              </a:rPr>
              <a:t>@WebMvcTest </a:t>
            </a:r>
            <a:r>
              <a:rPr lang="ko-KR" altLang="en-US" sz="1400" b="1">
                <a:solidFill>
                  <a:srgbClr val="7030A0"/>
                </a:solidFill>
              </a:rPr>
              <a:t>나 </a:t>
            </a:r>
            <a:r>
              <a:rPr lang="en-US" altLang="ko-KR" sz="1400" b="1">
                <a:solidFill>
                  <a:srgbClr val="7030A0"/>
                </a:solidFill>
              </a:rPr>
              <a:t>@SpringBootTest </a:t>
            </a:r>
            <a:r>
              <a:rPr lang="ko-KR" altLang="en-US" sz="1400" b="1">
                <a:solidFill>
                  <a:srgbClr val="7030A0"/>
                </a:solidFill>
              </a:rPr>
              <a:t>가 없음</a:t>
            </a:r>
            <a:r>
              <a:rPr lang="en-US" altLang="ko-KR" sz="1400" b="1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7235" y="1324361"/>
            <a:ext cx="8917108" cy="411250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public class ProductServiceTest {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private ProductRepository productRepository = </a:t>
            </a:r>
            <a:r>
              <a:rPr lang="en-US" altLang="ko-KR" sz="1100" b="1">
                <a:solidFill>
                  <a:srgbClr val="800080"/>
                </a:solidFill>
                <a:latin typeface="Consolas"/>
              </a:rPr>
              <a:t>Mockito.mock</a:t>
            </a:r>
            <a:r>
              <a:rPr lang="en-US" altLang="ko-KR" sz="1100">
                <a:latin typeface="Consolas"/>
              </a:rPr>
              <a:t>(ProductRepository.class);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private ProductServiceImpl productService;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@BeforeEach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public void setUpTest()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productService = new ProductServiceImpl(productRepository);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getProductTest()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given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 givenProduct = new Product();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givenProduct.setNumber(123L);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givenProduct.setName("</a:t>
            </a:r>
            <a:r>
              <a:rPr lang="ko-KR" altLang="en-US" sz="1100">
                <a:latin typeface="Consolas"/>
              </a:rPr>
              <a:t>펜</a:t>
            </a:r>
            <a:r>
              <a:rPr lang="en-US" altLang="ko-KR" sz="1100">
                <a:latin typeface="Consolas"/>
              </a:rPr>
              <a:t>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givenProduct.setPrice(1000);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givenProduct.setStock(1234);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Mockito.when(productRepository.findById(123L))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.thenReturn(Optional.of(givenProduct));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solidFill>
                  <a:srgbClr val="00B050"/>
                </a:solidFill>
                <a:latin typeface="Consolas"/>
              </a:rPr>
              <a:t>        // when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ProductResponseDto productResponseDto = productService.getProduct(123L);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6897583" y="2091529"/>
            <a:ext cx="2779533" cy="1097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Consolas"/>
              </a:rPr>
              <a:t>Mockito</a:t>
            </a:r>
            <a:r>
              <a:rPr lang="ko-KR" altLang="en-US" sz="1100">
                <a:latin typeface="Consolas"/>
              </a:rPr>
              <a:t>를 통해</a:t>
            </a:r>
            <a:r>
              <a:rPr lang="en-US" altLang="ko-KR" sz="1100">
                <a:latin typeface="Consolas"/>
              </a:rPr>
              <a:t> Mock</a:t>
            </a:r>
            <a:r>
              <a:rPr lang="ko-KR" altLang="en-US" sz="1100">
                <a:latin typeface="Consolas"/>
              </a:rPr>
              <a:t>객체를 직접 생성하는 방식이다</a:t>
            </a:r>
            <a:r>
              <a:rPr lang="en-US" altLang="ko-KR" sz="1100">
                <a:latin typeface="Consolas"/>
              </a:rPr>
              <a:t>.</a:t>
            </a:r>
          </a:p>
          <a:p>
            <a:pPr lvl="0">
              <a:defRPr/>
            </a:pPr>
            <a:endParaRPr lang="en-US" altLang="ko-KR" sz="1100">
              <a:latin typeface="Consolas"/>
            </a:endParaRPr>
          </a:p>
          <a:p>
            <a:pPr lvl="0">
              <a:defRPr/>
            </a:pPr>
            <a:r>
              <a:rPr lang="en-US" altLang="ko-KR" sz="1100">
                <a:solidFill>
                  <a:srgbClr val="00B0F0"/>
                </a:solidFill>
                <a:latin typeface="Consolas"/>
              </a:rPr>
              <a:t>@MockBean </a:t>
            </a:r>
            <a:r>
              <a:rPr lang="ko-KR" altLang="en-US" sz="1100">
                <a:latin typeface="Consolas"/>
              </a:rPr>
              <a:t>어너테이션을 이용한 다른 방식도 있다</a:t>
            </a:r>
            <a:r>
              <a:rPr lang="en-US" altLang="ko-KR" sz="1100">
                <a:latin typeface="Consolas"/>
              </a:rPr>
              <a:t>.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(ProductServiceTest2</a:t>
            </a:r>
            <a:r>
              <a:rPr lang="ko-KR" altLang="en-US" sz="1100">
                <a:latin typeface="Consolas"/>
              </a:rPr>
              <a:t>에서</a:t>
            </a:r>
            <a:r>
              <a:rPr lang="en-US" altLang="ko-KR" sz="1100">
                <a:latin typeface="Consolas"/>
              </a:rPr>
              <a:t> </a:t>
            </a:r>
            <a:r>
              <a:rPr lang="ko-KR" altLang="en-US" sz="1100">
                <a:latin typeface="Consolas"/>
              </a:rPr>
              <a:t>다룸</a:t>
            </a:r>
            <a:r>
              <a:rPr lang="en-US" altLang="ko-KR" sz="1100">
                <a:latin typeface="Consolas"/>
              </a:rPr>
              <a:t>)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rot="10800000">
            <a:off x="6096000" y="1896967"/>
            <a:ext cx="814788" cy="3213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7.4.7 </a:t>
            </a:r>
            <a:r>
              <a:rPr lang="ko-KR" altLang="en-US" sz="1400" b="1">
                <a:solidFill>
                  <a:srgbClr val="7030A0"/>
                </a:solidFill>
              </a:rPr>
              <a:t>서비스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7235" y="1324361"/>
            <a:ext cx="8917108" cy="14465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then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Assertions.assertEquals(productResponseDto.getNumber(), givenProduct.getNumber());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Assertions.assertEquals(productResponseDto.getName(), givenProduct.getName());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Assertions.assertEquals(productResponseDto.getPrice(), givenProduct.getPrice());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Assertions.assertEquals(productResponseDto.getStock(), givenProduct.getStock());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verify(productRepository).findById(123L);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7672" y="2945495"/>
            <a:ext cx="8331628" cy="2921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6981826" y="2505075"/>
            <a:ext cx="3143252" cy="388620"/>
          </a:xfrm>
          <a:prstGeom prst="rect">
            <a:avLst/>
          </a:prstGeom>
          <a:solidFill>
            <a:schemeClr val="lt1"/>
          </a:solidFill>
          <a:ln>
            <a:solidFill>
              <a:srgbClr val="289B6E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000">
                <a:latin typeface="Consolas"/>
              </a:rPr>
              <a:t>Assertions</a:t>
            </a:r>
            <a:r>
              <a:rPr lang="ko-KR" altLang="en-US" sz="1000">
                <a:latin typeface="Consolas"/>
              </a:rPr>
              <a:t>은 만약 성공하지 않으면 테스트 실패처리하기 위해 사용함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7.4.7 </a:t>
            </a:r>
            <a:r>
              <a:rPr lang="ko-KR" altLang="en-US" sz="1400" b="1">
                <a:solidFill>
                  <a:srgbClr val="7030A0"/>
                </a:solidFill>
              </a:rPr>
              <a:t>서비스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1926" y="2449049"/>
            <a:ext cx="8917108" cy="29306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saveProductTest()</a:t>
            </a:r>
            <a:r>
              <a:rPr lang="en-US" altLang="ko-KR" sz="1100">
                <a:latin typeface="Consolas"/>
              </a:rPr>
              <a:t>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given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Mockito.when(productRepository.save(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any(Product.class)</a:t>
            </a:r>
            <a:r>
              <a:rPr lang="en-US" altLang="ko-KR" sz="1100">
                <a:latin typeface="Consolas"/>
              </a:rPr>
              <a:t>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.then(returnsFirstArg());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when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ProductResponseDto productResponseDto = productService.saveProduct(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new ProductDto("</a:t>
            </a:r>
            <a:r>
              <a:rPr lang="ko-KR" altLang="en-US" sz="1100">
                <a:latin typeface="Consolas"/>
              </a:rPr>
              <a:t>펜</a:t>
            </a:r>
            <a:r>
              <a:rPr lang="en-US" altLang="ko-KR" sz="1100">
                <a:latin typeface="Consolas"/>
              </a:rPr>
              <a:t>", 1000, 1234));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rgbClr val="00B050"/>
                </a:solidFill>
                <a:latin typeface="Consolas"/>
              </a:rPr>
              <a:t>// then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Assertions.assertEquals(productResponseDto.getName(), "</a:t>
            </a:r>
            <a:r>
              <a:rPr lang="ko-KR" altLang="en-US" sz="1100">
                <a:latin typeface="Consolas"/>
              </a:rPr>
              <a:t>펜</a:t>
            </a:r>
            <a:r>
              <a:rPr lang="en-US" altLang="ko-KR" sz="1100">
                <a:latin typeface="Consolas"/>
              </a:rPr>
              <a:t>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Assertions.assertEquals(productResponseDto.getPrice(), 1000);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Assertions.assertEquals(productResponseDto.getStock(), 1234);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verify(productRepository).save(any());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1926" y="1294520"/>
            <a:ext cx="4127712" cy="3619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461926" y="1807182"/>
            <a:ext cx="8917108" cy="6001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org.mockito.AdditionalAnswers.returnsFirstArg;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org.mockito.ArgumentMatchers.any;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com.springboot.test.data.dto.ProductDto;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97852" y="1513861"/>
            <a:ext cx="2152761" cy="1517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06401" y="5372245"/>
            <a:ext cx="8223673" cy="1162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7.4.7 </a:t>
            </a:r>
            <a:r>
              <a:rPr lang="ko-KR" altLang="en-US" sz="1400" b="1" dirty="0">
                <a:solidFill>
                  <a:srgbClr val="7030A0"/>
                </a:solidFill>
              </a:rPr>
              <a:t>서비스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1E4C8F-91C8-DC55-3FC8-829025CE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11" y="1309737"/>
            <a:ext cx="8223673" cy="533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8D1432-C44D-B236-16A4-CF189B317A2A}"/>
              </a:ext>
            </a:extLst>
          </p:cNvPr>
          <p:cNvSpPr txBox="1"/>
          <p:nvPr/>
        </p:nvSpPr>
        <p:spPr>
          <a:xfrm>
            <a:off x="1455711" y="2047525"/>
            <a:ext cx="8917108" cy="34778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com.springboot.test.service.impl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static </a:t>
            </a:r>
            <a:r>
              <a:rPr lang="en-US" altLang="ko-KR" sz="1100" dirty="0" err="1">
                <a:latin typeface="Consolas" panose="020B0609020204030204" pitchFamily="49" charset="0"/>
              </a:rPr>
              <a:t>org.mockito.AdditionalAnswers.returnsFirstArg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static </a:t>
            </a:r>
            <a:r>
              <a:rPr lang="en-US" altLang="ko-KR" sz="1100" dirty="0" err="1">
                <a:latin typeface="Consolas" panose="020B0609020204030204" pitchFamily="49" charset="0"/>
              </a:rPr>
              <a:t>org.mockito.ArgumentMatchers.any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static </a:t>
            </a:r>
            <a:r>
              <a:rPr lang="en-US" altLang="ko-KR" sz="1100" dirty="0" err="1">
                <a:latin typeface="Consolas" panose="020B0609020204030204" pitchFamily="49" charset="0"/>
              </a:rPr>
              <a:t>org.mockito.Mockito.verify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com.springboot.test.data.dto.ProductDto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com.springboot.test.data.dto.ProductResponseDto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com.springboot.test.data.entity.Product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com.springboot.test.data.repository.ProductRepository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com.springboot.test.service.ProductService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java.util.Optional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org.junit.jupiter.api.Assertions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org.junit.jupiter.api.Test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org.junit.jupiter.api.extension.ExtendWith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org.mockito.Mockito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org.springframework.boot.test.mock.mockito.MockBean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org.springframework.context.annotation.Import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org.springframework.test.context.junit.jupiter.SpringExtension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BDE501-C004-ED27-5594-19268B0B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281" y="2248201"/>
            <a:ext cx="1968601" cy="609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3371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7.4.7 </a:t>
            </a:r>
            <a:r>
              <a:rPr lang="ko-KR" altLang="en-US" sz="1400" b="1">
                <a:solidFill>
                  <a:srgbClr val="7030A0"/>
                </a:solidFill>
              </a:rPr>
              <a:t>서비스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5711" y="1293441"/>
            <a:ext cx="9580972" cy="427677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 dirty="0">
                <a:solidFill>
                  <a:srgbClr val="00B0F0"/>
                </a:solidFill>
                <a:latin typeface="Consolas"/>
              </a:rPr>
              <a:t>@ExtendWith(SpringExtension.class)</a:t>
            </a:r>
          </a:p>
          <a:p>
            <a:pPr algn="l">
              <a:defRPr/>
            </a:pPr>
            <a:r>
              <a:rPr lang="en-US" altLang="ko-KR" sz="1100" dirty="0">
                <a:solidFill>
                  <a:srgbClr val="7030A0"/>
                </a:solidFill>
                <a:latin typeface="Consolas"/>
              </a:rPr>
              <a:t>@Import({ProductServiceImpl.class})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class 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ProductServiceTest2</a:t>
            </a:r>
            <a:r>
              <a:rPr lang="en-US" altLang="ko-KR" sz="1100" dirty="0">
                <a:latin typeface="Consolas"/>
              </a:rPr>
              <a:t> {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dirty="0">
                <a:solidFill>
                  <a:srgbClr val="00B0F0"/>
                </a:solidFill>
                <a:latin typeface="Consolas"/>
              </a:rPr>
              <a:t>@MockBean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dirty="0" err="1">
                <a:latin typeface="Consolas"/>
              </a:rPr>
              <a:t>ProductRepository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productRepository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dirty="0">
                <a:solidFill>
                  <a:srgbClr val="7030A0"/>
                </a:solidFill>
                <a:latin typeface="Consolas"/>
              </a:rPr>
              <a:t>@Autowired</a:t>
            </a:r>
          </a:p>
          <a:p>
            <a:pPr algn="l">
              <a:defRPr/>
            </a:pPr>
            <a:r>
              <a:rPr lang="en-US" altLang="ko-KR" sz="1100" dirty="0">
                <a:solidFill>
                  <a:srgbClr val="7030A0"/>
                </a:solidFill>
                <a:latin typeface="Consolas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Consolas"/>
              </a:rPr>
              <a:t>ProductService</a:t>
            </a:r>
            <a:r>
              <a:rPr lang="en-US" altLang="ko-KR" sz="1100" dirty="0">
                <a:solidFill>
                  <a:srgbClr val="7030A0"/>
                </a:solidFill>
                <a:latin typeface="Consolas"/>
              </a:rPr>
              <a:t> </a:t>
            </a:r>
            <a:r>
              <a:rPr lang="en-US" altLang="ko-KR" sz="1100" dirty="0" err="1">
                <a:solidFill>
                  <a:srgbClr val="7030A0"/>
                </a:solidFill>
                <a:latin typeface="Consolas"/>
              </a:rPr>
              <a:t>productService</a:t>
            </a:r>
            <a:r>
              <a:rPr lang="en-US" altLang="ko-KR" sz="1100" dirty="0">
                <a:solidFill>
                  <a:srgbClr val="7030A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public void </a:t>
            </a:r>
            <a:r>
              <a:rPr lang="en-US" altLang="ko-KR" sz="1100" dirty="0" err="1">
                <a:latin typeface="Consolas"/>
              </a:rPr>
              <a:t>getProductTest</a:t>
            </a:r>
            <a:r>
              <a:rPr lang="en-US" altLang="ko-KR" sz="1100" dirty="0">
                <a:latin typeface="Consolas"/>
              </a:rPr>
              <a:t>() {</a:t>
            </a:r>
          </a:p>
          <a:p>
            <a:pPr algn="l">
              <a:defRPr/>
            </a:pP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given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Product </a:t>
            </a:r>
            <a:r>
              <a:rPr lang="en-US" altLang="ko-KR" sz="1100" dirty="0" err="1">
                <a:latin typeface="Consolas"/>
              </a:rPr>
              <a:t>givenProduct</a:t>
            </a:r>
            <a:r>
              <a:rPr lang="en-US" altLang="ko-KR" sz="1100" dirty="0">
                <a:latin typeface="Consolas"/>
              </a:rPr>
              <a:t> = new Product();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givenProduct.setNumber</a:t>
            </a:r>
            <a:r>
              <a:rPr lang="en-US" altLang="ko-KR" sz="1100" dirty="0">
                <a:latin typeface="Consolas"/>
              </a:rPr>
              <a:t>(123L);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givenProduct.setName</a:t>
            </a:r>
            <a:r>
              <a:rPr lang="en-US" altLang="ko-KR" sz="1100" dirty="0">
                <a:latin typeface="Consolas"/>
              </a:rPr>
              <a:t>("</a:t>
            </a:r>
            <a:r>
              <a:rPr lang="ko-KR" altLang="en-US" sz="1100" dirty="0">
                <a:latin typeface="Consolas"/>
              </a:rPr>
              <a:t>펜</a:t>
            </a:r>
            <a:r>
              <a:rPr lang="en-US" altLang="ko-KR" sz="1100" dirty="0">
                <a:latin typeface="Consolas"/>
              </a:rPr>
              <a:t>");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givenProduct.setPrice</a:t>
            </a:r>
            <a:r>
              <a:rPr lang="en-US" altLang="ko-KR" sz="1100" dirty="0">
                <a:latin typeface="Consolas"/>
              </a:rPr>
              <a:t>(1000);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givenProduct.setStock</a:t>
            </a:r>
            <a:r>
              <a:rPr lang="en-US" altLang="ko-KR" sz="1100" dirty="0">
                <a:latin typeface="Consolas"/>
              </a:rPr>
              <a:t>(1234);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Mockito.when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productRepository.findById</a:t>
            </a:r>
            <a:r>
              <a:rPr lang="en-US" altLang="ko-KR" sz="1100" dirty="0">
                <a:latin typeface="Consolas"/>
              </a:rPr>
              <a:t>(123L))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    .</a:t>
            </a:r>
            <a:r>
              <a:rPr lang="en-US" altLang="ko-KR" sz="1100" dirty="0" err="1">
                <a:latin typeface="Consolas"/>
              </a:rPr>
              <a:t>thenReturn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Optional.of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givenProduct</a:t>
            </a:r>
            <a:r>
              <a:rPr lang="en-US" altLang="ko-KR" sz="1100" dirty="0">
                <a:latin typeface="Consolas"/>
              </a:rPr>
              <a:t>));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when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productResponseDto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latin typeface="Consolas"/>
              </a:rPr>
              <a:t>productService.getProduct</a:t>
            </a:r>
            <a:r>
              <a:rPr lang="en-US" altLang="ko-KR" sz="1100" dirty="0">
                <a:latin typeface="Consolas"/>
              </a:rPr>
              <a:t>(123L);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0845" y="740135"/>
            <a:ext cx="3560711" cy="924834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 b="0" i="0">
                <a:solidFill>
                  <a:srgbClr val="555555"/>
                </a:solidFill>
                <a:effectLst/>
                <a:latin typeface="Spoqa Han Sans"/>
              </a:rPr>
              <a:t>Mockito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Spoqa Han Sans"/>
              </a:rPr>
              <a:t>의 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Spoqa Han Sans"/>
              </a:rPr>
              <a:t>Mock 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Spoqa Han Sans"/>
              </a:rPr>
              <a:t>객체를 사용하기 위한 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Spoqa Han Sans"/>
              </a:rPr>
              <a:t>Annotation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Spoqa Han Sans"/>
              </a:rPr>
              <a:t>이다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Spoqa Han Sans"/>
              </a:rPr>
              <a:t>.</a:t>
            </a:r>
          </a:p>
          <a:p>
            <a:pPr algn="l">
              <a:defRPr/>
            </a:pPr>
            <a:r>
              <a:rPr lang="ko-KR" altLang="en-US" sz="1100" b="0" i="0">
                <a:solidFill>
                  <a:srgbClr val="555555"/>
                </a:solidFill>
                <a:effectLst/>
                <a:latin typeface="Spoqa Han Sans"/>
              </a:rPr>
              <a:t> </a:t>
            </a:r>
          </a:p>
          <a:p>
            <a:pPr algn="l">
              <a:defRPr/>
            </a:pPr>
            <a:r>
              <a:rPr lang="en-US" altLang="ko-KR" sz="1100" b="0" i="0">
                <a:solidFill>
                  <a:srgbClr val="555555"/>
                </a:solidFill>
                <a:effectLst/>
                <a:latin typeface="Spoqa Han Sans"/>
              </a:rPr>
              <a:t>JUnit4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Spoqa Han Sans"/>
              </a:rPr>
              <a:t>에서는 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Spoqa Han Sans"/>
              </a:rPr>
              <a:t>RunWith(MockitoJUnitRunner.class)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Spoqa Han Sans"/>
              </a:rPr>
              <a:t>,</a:t>
            </a:r>
          </a:p>
          <a:p>
            <a:pPr algn="l">
              <a:defRPr/>
            </a:pPr>
            <a:r>
              <a:rPr lang="en-US" altLang="ko-KR" sz="1100" b="0" i="0">
                <a:solidFill>
                  <a:srgbClr val="555555"/>
                </a:solidFill>
                <a:effectLst/>
                <a:latin typeface="Spoqa Han Sans"/>
              </a:rPr>
              <a:t>JUnit5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Spoqa Han Sans"/>
              </a:rPr>
              <a:t>에서는 </a:t>
            </a:r>
            <a:r>
              <a:rPr lang="en-US" altLang="ko-KR" sz="1100" b="0" i="0">
                <a:solidFill>
                  <a:srgbClr val="555555"/>
                </a:solidFill>
                <a:effectLst/>
                <a:latin typeface="Spoqa Han Sans"/>
              </a:rPr>
              <a:t>ExtendWith</a:t>
            </a:r>
            <a:r>
              <a:rPr lang="ko-KR" altLang="en-US" sz="1100" b="0" i="0">
                <a:solidFill>
                  <a:srgbClr val="555555"/>
                </a:solidFill>
                <a:effectLst/>
                <a:latin typeface="Spoqa Han Sans"/>
              </a:rPr>
              <a:t>를 쓰도록 되어있다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79523" y="1741010"/>
            <a:ext cx="5836228" cy="1328176"/>
          </a:xfrm>
          <a:prstGeom prst="rect">
            <a:avLst/>
          </a:prstGeom>
          <a:solidFill>
            <a:schemeClr val="lt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>
                <a:latin typeface="Consolas"/>
              </a:rPr>
              <a:t>public class ProductServiceTest {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private ProductRepository productRepository = </a:t>
            </a:r>
            <a:r>
              <a:rPr lang="en-US" altLang="ko-KR" sz="900" b="1">
                <a:solidFill>
                  <a:srgbClr val="800080"/>
                </a:solidFill>
                <a:latin typeface="Consolas"/>
              </a:rPr>
              <a:t>Mockito.mock</a:t>
            </a:r>
            <a:r>
              <a:rPr lang="en-US" altLang="ko-KR" sz="900">
                <a:latin typeface="Consolas"/>
              </a:rPr>
              <a:t>(ProductRepository.class);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private ProductServiceImpl productService;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@BeforeEach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public void setUpTest() {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productService = new ProductServiceImpl(productRepository);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}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369579" y="1199284"/>
            <a:ext cx="3968750" cy="17173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4"/>
          <p:cNvSpPr txBox="1"/>
          <p:nvPr/>
        </p:nvSpPr>
        <p:spPr>
          <a:xfrm>
            <a:off x="8428199" y="4237181"/>
            <a:ext cx="1631110" cy="419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rgbClr val="FF0000"/>
                </a:solidFill>
                <a:latin typeface="Consolas"/>
              </a:rPr>
              <a:t>ProductServiceTest </a:t>
            </a:r>
          </a:p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  <a:latin typeface="Consolas"/>
              </a:rPr>
              <a:t>와 동일한 코드</a:t>
            </a:r>
          </a:p>
        </p:txBody>
      </p:sp>
      <p:sp>
        <p:nvSpPr>
          <p:cNvPr id="18" name="오른쪽 중괄호 3"/>
          <p:cNvSpPr/>
          <p:nvPr/>
        </p:nvSpPr>
        <p:spPr>
          <a:xfrm>
            <a:off x="7909621" y="3241386"/>
            <a:ext cx="355580" cy="2225941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rot="10800000">
            <a:off x="5453784" y="1805420"/>
            <a:ext cx="404089" cy="158750"/>
          </a:xfrm>
          <a:prstGeom prst="straightConnector1">
            <a:avLst/>
          </a:prstGeom>
          <a:ln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7.4.7 </a:t>
            </a:r>
            <a:r>
              <a:rPr lang="ko-KR" altLang="en-US" sz="1400" b="1">
                <a:solidFill>
                  <a:srgbClr val="7030A0"/>
                </a:solidFill>
              </a:rPr>
              <a:t>서비스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5711" y="1293441"/>
            <a:ext cx="9537676" cy="461967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then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Assertions.assertEquals(productResponseDto.getNumber(), givenProduct.getNumber());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Assertions.assertEquals(productResponseDto.getName(), givenProduct.getName());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Assertions.assertEquals(productResponseDto.getPrice(), givenProduct.getPrice());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Assertions.assertEquals(productResponseDto.getStock(), givenProduct.getStock());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verify(productRepository).findById(123L);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saveProductTest() {</a:t>
            </a:r>
          </a:p>
          <a:p>
            <a:pPr algn="l">
              <a:defRPr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given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Mockito.when(productRepository.save(any(Product.class)))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.then(returnsFirstArg());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when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ProductResponseDto productResponseDto = productService.saveProduct(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new ProductDto("</a:t>
            </a:r>
            <a:r>
              <a:rPr lang="ko-KR" altLang="en-US" sz="1100">
                <a:latin typeface="Consolas"/>
              </a:rPr>
              <a:t>펜</a:t>
            </a:r>
            <a:r>
              <a:rPr lang="en-US" altLang="ko-KR" sz="1100">
                <a:latin typeface="Consolas"/>
              </a:rPr>
              <a:t>", 1000, 1234));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then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Assertions.assertEquals(productResponseDto.getName(), "</a:t>
            </a:r>
            <a:r>
              <a:rPr lang="ko-KR" altLang="en-US" sz="1100">
                <a:latin typeface="Consolas"/>
              </a:rPr>
              <a:t>펜</a:t>
            </a:r>
            <a:r>
              <a:rPr lang="en-US" altLang="ko-KR" sz="1100">
                <a:latin typeface="Consolas"/>
              </a:rPr>
              <a:t>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Assertions.assertEquals(productResponseDto.getPrice(), 1000);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Assertions.assertEquals(productResponseDto.getStock(), 1234);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verify(productRepository).save(any());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sp>
        <p:nvSpPr>
          <p:cNvPr id="4" name="오른쪽 중괄호 3"/>
          <p:cNvSpPr/>
          <p:nvPr/>
        </p:nvSpPr>
        <p:spPr>
          <a:xfrm>
            <a:off x="8660076" y="1573428"/>
            <a:ext cx="629785" cy="4182536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80699" y="3429000"/>
            <a:ext cx="1631110" cy="419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rgbClr val="FF0000"/>
                </a:solidFill>
                <a:latin typeface="Consolas"/>
              </a:rPr>
              <a:t>ProductServiceTest </a:t>
            </a:r>
          </a:p>
          <a:p>
            <a:pPr lvl="0">
              <a:defRPr/>
            </a:pPr>
            <a:r>
              <a:rPr lang="ko-KR" altLang="en-US" sz="1100" b="1">
                <a:solidFill>
                  <a:srgbClr val="FF0000"/>
                </a:solidFill>
                <a:latin typeface="Consolas"/>
              </a:rPr>
              <a:t>와 동일한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7.4.7 </a:t>
            </a:r>
            <a:r>
              <a:rPr lang="ko-KR" altLang="en-US" sz="1400" b="1">
                <a:solidFill>
                  <a:srgbClr val="7030A0"/>
                </a:solidFill>
              </a:rPr>
              <a:t>서비스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2661" y="1355034"/>
            <a:ext cx="8293526" cy="2794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7347" y="4269661"/>
            <a:ext cx="6617040" cy="165108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1571625" y="2692977"/>
            <a:ext cx="7977188" cy="1082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1557770" y="2899497"/>
            <a:ext cx="7977188" cy="1082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533523" y="3136755"/>
            <a:ext cx="3350203" cy="519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7.4.8 </a:t>
            </a:r>
            <a:r>
              <a:rPr lang="ko-KR" altLang="en-US" sz="1400" b="1">
                <a:solidFill>
                  <a:srgbClr val="7030A0"/>
                </a:solidFill>
              </a:rPr>
              <a:t>리포지토리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4434" y="1346093"/>
            <a:ext cx="8306227" cy="4165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711531" y="5367172"/>
            <a:ext cx="3585364" cy="9387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    &lt;dependency&gt;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&lt;groupId&gt;com.h2database&lt;/groupId&gt;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&lt;artifactId&gt;h2&lt;/artifactId&gt;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&lt;scope&gt;test&lt;/scope&gt;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&lt;/dependency&gt;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33985" y="4762726"/>
            <a:ext cx="806491" cy="800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1495425" y="1420284"/>
            <a:ext cx="783165" cy="179916"/>
          </a:xfrm>
          <a:prstGeom prst="rect">
            <a:avLst/>
          </a:prstGeom>
          <a:solidFill>
            <a:schemeClr val="lt1"/>
          </a:solidFill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ko-KR" altLang="en-US" sz="1200"/>
              <a:t>리포지토리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55735" y="4400550"/>
            <a:ext cx="497415" cy="18097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 lIns="0" tIns="0" rIns="0" bIns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그대로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7.4.8 </a:t>
            </a:r>
            <a:r>
              <a:rPr lang="ko-KR" altLang="en-US" sz="1400" b="1">
                <a:solidFill>
                  <a:srgbClr val="7030A0"/>
                </a:solidFill>
              </a:rPr>
              <a:t>리포지토리 객체의 테스트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/>
              <a:t>H2 DB </a:t>
            </a:r>
            <a:r>
              <a:rPr lang="ko-KR" altLang="en-US" sz="1400" b="1"/>
              <a:t>설치하기</a:t>
            </a:r>
            <a:endParaRPr lang="en-US" altLang="ko-KR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32665" y="1153421"/>
            <a:ext cx="4967241" cy="4639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5527" y="1888394"/>
            <a:ext cx="3594285" cy="1181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7" name="그룹 16"/>
          <p:cNvGrpSpPr/>
          <p:nvPr/>
        </p:nvGrpSpPr>
        <p:grpSpPr>
          <a:xfrm>
            <a:off x="1067673" y="3274513"/>
            <a:ext cx="2286117" cy="1957772"/>
            <a:chOff x="1067673" y="3274513"/>
            <a:chExt cx="2286117" cy="195777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67673" y="3276384"/>
              <a:ext cx="2286117" cy="19559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직사각형 12"/>
            <p:cNvSpPr/>
            <p:nvPr/>
          </p:nvSpPr>
          <p:spPr>
            <a:xfrm>
              <a:off x="1099699" y="3274513"/>
              <a:ext cx="2222063" cy="399029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810987" y="4880758"/>
              <a:ext cx="1542803" cy="351527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16" name="직선 화살표 연결선 15"/>
          <p:cNvCxnSpPr/>
          <p:nvPr/>
        </p:nvCxnSpPr>
        <p:spPr>
          <a:xfrm flipV="1">
            <a:off x="3241964" y="3586348"/>
            <a:ext cx="2529444" cy="1525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192094" y="2721769"/>
            <a:ext cx="858162" cy="27860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3885" y="5347056"/>
            <a:ext cx="841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</a:rPr>
              <a:t>오류 시</a:t>
            </a:r>
            <a:r>
              <a:rPr lang="en-US" altLang="ko-KR" sz="1200" b="1" dirty="0">
                <a:solidFill>
                  <a:srgbClr val="FF0000"/>
                </a:solidFill>
              </a:rPr>
              <a:t>:</a:t>
            </a:r>
            <a:endParaRPr lang="en-US" altLang="ko-KR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FBDCF6-22BC-4977-05CF-ADAB611F4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85" y="5840131"/>
            <a:ext cx="5246801" cy="4878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0AFA3B-AE16-87B8-2888-F47789F87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294" y="6107013"/>
            <a:ext cx="1011292" cy="1874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6E5210-9FD2-5854-CB62-523E83413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885" y="5586860"/>
            <a:ext cx="5432831" cy="307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6.2 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ORM(Object Relation Mapping)</a:t>
            </a:r>
            <a:r>
              <a:rPr lang="ko-KR" altLang="en-US" sz="1400" b="1" dirty="0"/>
              <a:t>이란</a:t>
            </a:r>
            <a:r>
              <a:rPr lang="en-US" altLang="ko-KR" sz="1400" b="1" dirty="0"/>
              <a:t>?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ORM</a:t>
            </a:r>
            <a:r>
              <a:rPr lang="ko-KR" altLang="en-US" sz="1400" dirty="0"/>
              <a:t>이란 객체</a:t>
            </a:r>
            <a:r>
              <a:rPr lang="en-US" altLang="ko-KR" sz="1400" dirty="0"/>
              <a:t>(Object)</a:t>
            </a:r>
            <a:r>
              <a:rPr lang="ko-KR" altLang="en-US" sz="1400" dirty="0"/>
              <a:t>와 </a:t>
            </a:r>
            <a:r>
              <a:rPr lang="en-US" altLang="ko-KR" sz="1400" dirty="0"/>
              <a:t>DB</a:t>
            </a:r>
            <a:r>
              <a:rPr lang="ko-KR" altLang="en-US" sz="1400" dirty="0"/>
              <a:t>의 테이블을 </a:t>
            </a:r>
            <a:r>
              <a:rPr lang="en-US" altLang="ko-KR" sz="1400" dirty="0"/>
              <a:t>Mapping </a:t>
            </a:r>
            <a:r>
              <a:rPr lang="ko-KR" altLang="en-US" sz="1400" dirty="0"/>
              <a:t>시켜 </a:t>
            </a:r>
            <a:r>
              <a:rPr lang="en-US" altLang="ko-KR" sz="1400" dirty="0"/>
              <a:t>RDB </a:t>
            </a:r>
            <a:r>
              <a:rPr lang="ko-KR" altLang="en-US" sz="1400" dirty="0"/>
              <a:t>테이블을 객체지향적으로 사용하게 해주는 기술이다</a:t>
            </a:r>
            <a:r>
              <a:rPr lang="en-US" altLang="ko-KR" sz="1400" dirty="0"/>
              <a:t>. RDB </a:t>
            </a:r>
            <a:r>
              <a:rPr lang="ko-KR" altLang="en-US" sz="1400" dirty="0"/>
              <a:t>테이블은 객체지향적 특성</a:t>
            </a:r>
            <a:r>
              <a:rPr lang="en-US" altLang="ko-KR" sz="1400" dirty="0"/>
              <a:t>(</a:t>
            </a:r>
            <a:r>
              <a:rPr lang="ko-KR" altLang="en-US" sz="1400" dirty="0"/>
              <a:t>상속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다형성</a:t>
            </a:r>
            <a:r>
              <a:rPr lang="en-US" altLang="ko-KR" sz="1400" dirty="0"/>
              <a:t>,</a:t>
            </a:r>
            <a:r>
              <a:rPr lang="ko-KR" altLang="en-US" sz="1400" dirty="0"/>
              <a:t>레퍼런스</a:t>
            </a:r>
            <a:r>
              <a:rPr lang="en-US" altLang="ko-KR" sz="1400" dirty="0"/>
              <a:t>) </a:t>
            </a:r>
            <a:r>
              <a:rPr lang="ko-KR" altLang="en-US" sz="1400" dirty="0"/>
              <a:t>등이 없어서 </a:t>
            </a:r>
            <a:r>
              <a:rPr lang="en-US" altLang="ko-KR" sz="1400" dirty="0"/>
              <a:t>Java</a:t>
            </a:r>
            <a:r>
              <a:rPr lang="ko-KR" altLang="en-US" sz="1400" dirty="0"/>
              <a:t>와 같은 객체지향적 언어로 접근하는 것이 쉽지 않다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이러한 상황에서 </a:t>
            </a:r>
            <a:r>
              <a:rPr lang="en-US" altLang="ko-KR" sz="1400" dirty="0"/>
              <a:t>ORM</a:t>
            </a:r>
            <a:r>
              <a:rPr lang="ko-KR" altLang="en-US" sz="1400" dirty="0"/>
              <a:t>을 사용하면 보다 객체지향적으로 </a:t>
            </a:r>
            <a:r>
              <a:rPr lang="en-US" altLang="ko-KR" sz="1400" dirty="0"/>
              <a:t>RDB</a:t>
            </a:r>
            <a:r>
              <a:rPr lang="ko-KR" altLang="en-US" sz="1400" dirty="0"/>
              <a:t>를 사용할 수 있다</a:t>
            </a:r>
            <a:r>
              <a:rPr lang="en-US" altLang="ko-KR" sz="1400" dirty="0"/>
              <a:t>. Java</a:t>
            </a:r>
            <a:r>
              <a:rPr lang="ko-KR" altLang="en-US" sz="1400" dirty="0"/>
              <a:t>에서 사용하는 대표적인 </a:t>
            </a:r>
            <a:r>
              <a:rPr lang="en-US" altLang="ko-KR" sz="1400" dirty="0"/>
              <a:t>ORM</a:t>
            </a:r>
            <a:r>
              <a:rPr lang="ko-KR" altLang="en-US" sz="1400" dirty="0"/>
              <a:t>으로는 </a:t>
            </a:r>
            <a:r>
              <a:rPr lang="en-US" altLang="ko-KR" sz="1400" dirty="0"/>
              <a:t>JPA</a:t>
            </a:r>
            <a:r>
              <a:rPr lang="ko-KR" altLang="en-US" sz="1400" dirty="0"/>
              <a:t>와 그의 구현체 </a:t>
            </a:r>
            <a:r>
              <a:rPr lang="en-US" altLang="ko-KR" sz="1400" dirty="0" err="1"/>
              <a:t>Hiberante</a:t>
            </a:r>
            <a:r>
              <a:rPr lang="ko-KR" altLang="en-US" sz="1400" dirty="0"/>
              <a:t>가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JPA(Java Persistent API)</a:t>
            </a:r>
            <a:r>
              <a:rPr lang="ko-KR" altLang="en-US" sz="1400" dirty="0"/>
              <a:t>가 등장하기 이전에는 </a:t>
            </a:r>
            <a:r>
              <a:rPr lang="en-US" altLang="ko-KR" sz="1400" dirty="0" err="1"/>
              <a:t>MyBatis</a:t>
            </a:r>
            <a:r>
              <a:rPr lang="ko-KR" altLang="en-US" sz="1400" dirty="0"/>
              <a:t>라는 </a:t>
            </a:r>
            <a:r>
              <a:rPr lang="en-US" altLang="ko-KR" sz="1400" dirty="0"/>
              <a:t>Object Mapping </a:t>
            </a:r>
            <a:r>
              <a:rPr lang="ko-KR" altLang="en-US" sz="1400" dirty="0"/>
              <a:t>기술을 이용하였는데</a:t>
            </a:r>
            <a:r>
              <a:rPr lang="en-US" altLang="ko-KR" sz="1400" dirty="0"/>
              <a:t>, </a:t>
            </a:r>
            <a:r>
              <a:rPr lang="en-US" altLang="ko-KR" sz="1400" dirty="0" err="1"/>
              <a:t>MyBatis</a:t>
            </a:r>
            <a:r>
              <a:rPr lang="ko-KR" altLang="en-US" sz="1400" dirty="0"/>
              <a:t>는 </a:t>
            </a:r>
            <a:r>
              <a:rPr lang="en-US" altLang="ko-KR" sz="1400" dirty="0"/>
              <a:t>Java </a:t>
            </a:r>
            <a:r>
              <a:rPr lang="ko-KR" altLang="en-US" sz="1400" dirty="0"/>
              <a:t>클래스 코드와 직접 작성한 </a:t>
            </a:r>
            <a:r>
              <a:rPr lang="en-US" altLang="ko-KR" sz="1400" dirty="0"/>
              <a:t>SQL </a:t>
            </a:r>
            <a:r>
              <a:rPr lang="ko-KR" altLang="en-US" sz="1400" dirty="0"/>
              <a:t>코드를 </a:t>
            </a:r>
            <a:r>
              <a:rPr lang="en-US" altLang="ko-KR" sz="1400" dirty="0"/>
              <a:t>Mapping</a:t>
            </a:r>
            <a:r>
              <a:rPr lang="ko-KR" altLang="en-US" sz="1400" dirty="0"/>
              <a:t> 시켜주어야 했다</a:t>
            </a:r>
            <a:r>
              <a:rPr lang="en-US" altLang="ko-KR" sz="1400" dirty="0"/>
              <a:t>. </a:t>
            </a:r>
            <a:r>
              <a:rPr lang="ko-KR" altLang="en-US" sz="1400" dirty="0"/>
              <a:t>반면 </a:t>
            </a:r>
            <a:r>
              <a:rPr lang="en-US" altLang="ko-KR" sz="1400" dirty="0"/>
              <a:t>JPA</a:t>
            </a:r>
            <a:r>
              <a:rPr lang="ko-KR" altLang="en-US" sz="1400" dirty="0"/>
              <a:t>와 같은 </a:t>
            </a:r>
            <a:r>
              <a:rPr lang="en-US" altLang="ko-KR" sz="1400" dirty="0"/>
              <a:t>ORM </a:t>
            </a:r>
            <a:r>
              <a:rPr lang="ko-KR" altLang="en-US" sz="1400" dirty="0"/>
              <a:t>기술은 객체가 </a:t>
            </a:r>
            <a:r>
              <a:rPr lang="en-US" altLang="ko-KR" sz="1400" dirty="0"/>
              <a:t>DB</a:t>
            </a:r>
            <a:r>
              <a:rPr lang="ko-KR" altLang="en-US" sz="1400" dirty="0"/>
              <a:t>에 연결되기 때문에</a:t>
            </a:r>
            <a:r>
              <a:rPr lang="en-US" altLang="ko-KR" sz="1400" dirty="0"/>
              <a:t>, SQL</a:t>
            </a:r>
            <a:r>
              <a:rPr lang="ko-KR" altLang="en-US" sz="1400" dirty="0"/>
              <a:t>을 직접 작성하지 않고 표준 인터페이스 기반으로 처리한다는 점에서 차이가 있다</a:t>
            </a:r>
            <a:r>
              <a:rPr lang="en-US" altLang="ko-KR" sz="1400" dirty="0"/>
              <a:t>. Google Trend </a:t>
            </a:r>
            <a:r>
              <a:rPr lang="ko-KR" altLang="en-US" sz="1400" dirty="0"/>
              <a:t>조사에 따르면 전 세계적으로 </a:t>
            </a:r>
            <a:r>
              <a:rPr lang="en-US" altLang="ko-KR" sz="1400" dirty="0" err="1"/>
              <a:t>MyBatis</a:t>
            </a:r>
            <a:r>
              <a:rPr lang="ko-KR" altLang="en-US" sz="1400" dirty="0"/>
              <a:t>보다 </a:t>
            </a:r>
            <a:r>
              <a:rPr lang="en-US" altLang="ko-KR" sz="1400" dirty="0"/>
              <a:t>Hibernate</a:t>
            </a:r>
            <a:r>
              <a:rPr lang="ko-KR" altLang="en-US" sz="1400" dirty="0"/>
              <a:t>를 많이 사용하는 추세이다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우리나라에서는 아직까지도 </a:t>
            </a:r>
            <a:r>
              <a:rPr lang="en-US" altLang="ko-KR" sz="1400" dirty="0" err="1"/>
              <a:t>MyBatis</a:t>
            </a:r>
            <a:r>
              <a:rPr lang="ko-KR" altLang="en-US" sz="1400" dirty="0"/>
              <a:t>를 사용하는 곳이 상당히 많다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2719427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7.4.8 </a:t>
            </a:r>
            <a:r>
              <a:rPr lang="ko-KR" altLang="en-US" sz="1400" b="1">
                <a:solidFill>
                  <a:srgbClr val="7030A0"/>
                </a:solidFill>
              </a:rPr>
              <a:t>리포지토리 객체의 테스트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/>
              <a:t>테스트용 프로퍼티 설정하기</a:t>
            </a:r>
            <a:endParaRPr lang="en-US" altLang="ko-KR" sz="1400" b="1"/>
          </a:p>
        </p:txBody>
      </p:sp>
      <p:sp>
        <p:nvSpPr>
          <p:cNvPr id="15" name="TextBox 14"/>
          <p:cNvSpPr txBox="1"/>
          <p:nvPr/>
        </p:nvSpPr>
        <p:spPr>
          <a:xfrm>
            <a:off x="1041621" y="1912883"/>
            <a:ext cx="5186987" cy="191426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spring.mvc.pathmatch.matching-strategy=ant_path_matcher</a:t>
            </a:r>
          </a:p>
          <a:p>
            <a:pPr>
              <a:defRPr/>
            </a:pPr>
            <a:endParaRPr lang="en-US" altLang="ko-KR" sz="1200"/>
          </a:p>
          <a:p>
            <a:pPr>
              <a:defRPr/>
            </a:pPr>
            <a:r>
              <a:rPr lang="en-US" altLang="ko-KR" sz="1200"/>
              <a:t>spring.datasource.driverClassName= org.h2.Driver</a:t>
            </a:r>
          </a:p>
          <a:p>
            <a:pPr>
              <a:defRPr/>
            </a:pPr>
            <a:r>
              <a:rPr lang="en-US" altLang="ko-KR" sz="1200"/>
              <a:t>spring.datasource.url= jdbc:oracle:thin://localhost/~/test</a:t>
            </a:r>
          </a:p>
          <a:p>
            <a:pPr>
              <a:defRPr/>
            </a:pPr>
            <a:r>
              <a:rPr lang="en-US" altLang="ko-KR" sz="1200"/>
              <a:t>spring.datasource.username= sa</a:t>
            </a:r>
          </a:p>
          <a:p>
            <a:pPr>
              <a:defRPr/>
            </a:pPr>
            <a:r>
              <a:rPr lang="en-US" altLang="ko-KR" sz="1200"/>
              <a:t>spring.datasource.password=</a:t>
            </a:r>
          </a:p>
          <a:p>
            <a:pPr>
              <a:defRPr/>
            </a:pPr>
            <a:r>
              <a:rPr lang="en-US" altLang="ko-KR" sz="1200"/>
              <a:t> </a:t>
            </a:r>
          </a:p>
          <a:p>
            <a:pPr>
              <a:defRPr/>
            </a:pPr>
            <a:r>
              <a:rPr lang="en-US" altLang="ko-KR" sz="1200"/>
              <a:t>spring.jpa.hibernate.ddl-auto=</a:t>
            </a:r>
            <a:r>
              <a:rPr lang="en-US" altLang="ko-KR" sz="1200" b="1">
                <a:solidFill>
                  <a:srgbClr val="FF0000"/>
                </a:solidFill>
              </a:rPr>
              <a:t>update</a:t>
            </a:r>
            <a:r>
              <a:rPr lang="en-US" altLang="ko-KR" sz="1200"/>
              <a:t> </a:t>
            </a:r>
          </a:p>
          <a:p>
            <a:pPr>
              <a:defRPr/>
            </a:pPr>
            <a:r>
              <a:rPr lang="en-US" altLang="ko-KR" sz="1200"/>
              <a:t>spring.jpa.show-sql=true</a:t>
            </a:r>
          </a:p>
          <a:p>
            <a:pPr>
              <a:defRPr/>
            </a:pPr>
            <a:r>
              <a:rPr lang="en-US" altLang="ko-KR" sz="1200"/>
              <a:t>spring.jpa.properties.hibernate.format_sql=true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796" y="1311748"/>
            <a:ext cx="1809843" cy="958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7.4.8 </a:t>
            </a:r>
            <a:r>
              <a:rPr lang="ko-KR" altLang="en-US" sz="1400" b="1">
                <a:solidFill>
                  <a:srgbClr val="7030A0"/>
                </a:solidFill>
              </a:rPr>
              <a:t>리포지토리 객체의 테스트</a:t>
            </a:r>
            <a:r>
              <a:rPr lang="en-US" altLang="ko-KR" sz="1400" b="1">
                <a:solidFill>
                  <a:srgbClr val="7030A0"/>
                </a:solidFill>
              </a:rPr>
              <a:t>(</a:t>
            </a:r>
            <a:r>
              <a:rPr lang="en-US" altLang="ko-KR" sz="1400">
                <a:solidFill>
                  <a:srgbClr val="7030A0"/>
                </a:solidFill>
                <a:latin typeface="Consolas"/>
              </a:rPr>
              <a:t>@DataJpaTest, </a:t>
            </a:r>
            <a:r>
              <a:rPr lang="ko-KR" altLang="en-US" sz="1400" b="1">
                <a:solidFill>
                  <a:srgbClr val="7030A0"/>
                </a:solidFill>
              </a:rPr>
              <a:t>인메모리로 실행된다</a:t>
            </a:r>
            <a:r>
              <a:rPr lang="en-US" altLang="ko-KR" sz="1400" b="1">
                <a:solidFill>
                  <a:srgbClr val="7030A0"/>
                </a:solidFill>
              </a:rPr>
              <a:t> </a:t>
            </a:r>
            <a:r>
              <a:rPr lang="ko-KR" altLang="en-US" sz="1400" b="1">
                <a:solidFill>
                  <a:srgbClr val="7030A0"/>
                </a:solidFill>
              </a:rPr>
              <a:t>따라서 </a:t>
            </a:r>
            <a:r>
              <a:rPr lang="en-US" altLang="ko-KR" sz="1400" b="1">
                <a:solidFill>
                  <a:srgbClr val="7030A0"/>
                </a:solidFill>
              </a:rPr>
              <a:t>H2</a:t>
            </a:r>
            <a:r>
              <a:rPr lang="ko-KR" altLang="en-US" sz="1400" b="1">
                <a:solidFill>
                  <a:srgbClr val="7030A0"/>
                </a:solidFill>
              </a:rPr>
              <a:t>에 데이터가 저장되지 않음</a:t>
            </a:r>
            <a:r>
              <a:rPr lang="en-US" altLang="ko-KR" sz="1400" b="1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7224" y="1333074"/>
            <a:ext cx="8071265" cy="546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49274" y="2066938"/>
            <a:ext cx="2260486" cy="57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1365660" y="2030022"/>
            <a:ext cx="5949540" cy="41116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package com.springboot.test.data.repository;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static org.junit.jupiter.api.Assertions.assertEquals;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com.springboot.test.data.entity.Product;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org.junit.jupiter.api.Test;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org.springframework.beans.factory.annotation.Autowired;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import org.springframework.boot.test.autoconfigure.orm.jpa.DataJpaTest;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FF0000"/>
                </a:solidFill>
                <a:latin typeface="Consolas"/>
              </a:rPr>
              <a:t>import org.springframework.test.context.TestPropertySource;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solidFill>
                  <a:srgbClr val="FF0000"/>
                </a:solidFill>
                <a:latin typeface="Consolas"/>
              </a:rPr>
              <a:t>@TestPropertySource("classpath:application-test.properties")</a:t>
            </a:r>
          </a:p>
          <a:p>
            <a:pPr algn="l">
              <a:defRPr/>
            </a:pPr>
            <a:r>
              <a:rPr lang="en-US" altLang="ko-KR" sz="1100">
                <a:solidFill>
                  <a:srgbClr val="7030A0"/>
                </a:solidFill>
                <a:latin typeface="Consolas"/>
              </a:rPr>
              <a:t>@DataJpaTest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public class ProductRepositoryTestByH2 {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@Autowired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private ProductRepository productRepository;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void saveTest() {</a:t>
            </a:r>
          </a:p>
          <a:p>
            <a:pPr algn="l">
              <a:defRPr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given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 product = new Product();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product.setName("</a:t>
            </a:r>
            <a:r>
              <a:rPr lang="ko-KR" altLang="en-US" sz="1100">
                <a:latin typeface="Consolas"/>
              </a:rPr>
              <a:t>펜</a:t>
            </a:r>
            <a:r>
              <a:rPr lang="en-US" altLang="ko-KR" sz="1100">
                <a:latin typeface="Consolas"/>
              </a:rPr>
              <a:t>");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product.setPrice(1000);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product.setStock(1000);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16498" y="4595877"/>
            <a:ext cx="5949540" cy="17649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when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 savedProduct = productRepository.save(product);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then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assertEquals(product.getName(), savedProduct.getName());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assertEquals(product.getPrice(), savedProduct.getPrice());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assertEquals(product.getStock(), savedProduct.getStock());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91268" y="3163391"/>
            <a:ext cx="1809843" cy="958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직선 화살표 연결선 6"/>
          <p:cNvCxnSpPr/>
          <p:nvPr/>
        </p:nvCxnSpPr>
        <p:spPr>
          <a:xfrm>
            <a:off x="6187044" y="3859481"/>
            <a:ext cx="2095995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3495" y="6433599"/>
            <a:ext cx="4064729" cy="2700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@DataJpaTest</a:t>
            </a:r>
            <a:r>
              <a:rPr lang="ko-KR" altLang="en-US" sz="1200" b="1">
                <a:solidFill>
                  <a:srgbClr val="FF0000"/>
                </a:solidFill>
              </a:rPr>
              <a:t>에서는 인메모리에 데이터가 저장된다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7.4.8 </a:t>
            </a:r>
            <a:r>
              <a:rPr lang="ko-KR" altLang="en-US" sz="1400" b="1">
                <a:solidFill>
                  <a:srgbClr val="7030A0"/>
                </a:solidFill>
              </a:rPr>
              <a:t>리포지토리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2065" y="225689"/>
            <a:ext cx="4507874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>
                <a:latin typeface="Consolas"/>
              </a:rPr>
              <a:t>@DataJpaTest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public class ProductRepositoryTestByH2 {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@Autowired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private ProductRepository productRepository;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void saveTest() {</a:t>
            </a:r>
          </a:p>
          <a:p>
            <a:pPr algn="l">
              <a:defRPr/>
            </a:pPr>
            <a:r>
              <a:rPr lang="en-US" altLang="ko-KR" sz="9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given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Product product = new Product();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product.setName("</a:t>
            </a:r>
            <a:r>
              <a:rPr lang="ko-KR" altLang="en-US" sz="900">
                <a:latin typeface="Consolas"/>
              </a:rPr>
              <a:t>펜</a:t>
            </a:r>
            <a:r>
              <a:rPr lang="en-US" altLang="ko-KR" sz="900">
                <a:latin typeface="Consolas"/>
              </a:rPr>
              <a:t>");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product.setPrice(1000);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product.setStock(1000);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when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Product savedProduct = productRepository.save(product);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</a:t>
            </a:r>
            <a:r>
              <a:rPr lang="en-US" altLang="ko-KR" sz="90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then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assertEquals(product.getName(), savedProduct.getName());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assertEquals(product.getPrice(), savedProduct.getPrice());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    assertEquals(product.getStock(), savedProduct.getStock());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682" y="3253440"/>
            <a:ext cx="9117231" cy="2999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993176" y="4425802"/>
            <a:ext cx="815869" cy="17477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사용하려면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5250" y="1301750"/>
            <a:ext cx="4730750" cy="17851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>
                <a:solidFill>
                  <a:srgbClr val="800080"/>
                </a:solidFill>
              </a:rPr>
              <a:t>@SpringBootTest</a:t>
            </a:r>
            <a:r>
              <a:rPr lang="ko-KR" altLang="en-US" sz="1000" dirty="0"/>
              <a:t>는 </a:t>
            </a:r>
            <a:r>
              <a:rPr lang="ko-KR" altLang="en-US" sz="1000" dirty="0" err="1"/>
              <a:t>full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application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config을</a:t>
            </a:r>
            <a:r>
              <a:rPr lang="ko-KR" altLang="en-US" sz="1000" dirty="0"/>
              <a:t> 로드해서 </a:t>
            </a:r>
            <a:r>
              <a:rPr lang="ko-KR" altLang="en-US" sz="1000" b="1" dirty="0">
                <a:solidFill>
                  <a:srgbClr val="0070C0"/>
                </a:solidFill>
              </a:rPr>
              <a:t>통합 테스트</a:t>
            </a:r>
            <a:r>
              <a:rPr lang="ko-KR" altLang="en-US" sz="1000" dirty="0"/>
              <a:t>를 진행하기 위한 </a:t>
            </a:r>
            <a:r>
              <a:rPr lang="ko-KR" altLang="en-US" sz="1000" dirty="0" err="1"/>
              <a:t>어노테이션이다</a:t>
            </a:r>
            <a:r>
              <a:rPr lang="ko-KR" altLang="en-US" sz="1000" dirty="0"/>
              <a:t>. </a:t>
            </a:r>
            <a:r>
              <a:rPr lang="ko-KR" altLang="en-US" sz="1000" dirty="0" err="1"/>
              <a:t>설정해놓은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config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context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components를</a:t>
            </a:r>
            <a:r>
              <a:rPr lang="ko-KR" altLang="en-US" sz="1000" dirty="0"/>
              <a:t> 모두 </a:t>
            </a:r>
            <a:r>
              <a:rPr lang="ko-KR" altLang="en-US" sz="1000" dirty="0" err="1"/>
              <a:t>로드한다</a:t>
            </a:r>
            <a:r>
              <a:rPr lang="ko-KR" altLang="en-US" sz="1000" dirty="0"/>
              <a:t>. 또한 </a:t>
            </a:r>
            <a:r>
              <a:rPr lang="ko-KR" altLang="en-US" sz="1000" dirty="0" err="1"/>
              <a:t>DataSource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bean을</a:t>
            </a:r>
            <a:r>
              <a:rPr lang="ko-KR" altLang="en-US" sz="1000" dirty="0"/>
              <a:t> 그대로 사용하기 때문에 </a:t>
            </a:r>
            <a:r>
              <a:rPr lang="ko-KR" altLang="en-US" sz="1000" dirty="0" err="1"/>
              <a:t>in-memory</a:t>
            </a:r>
            <a:r>
              <a:rPr lang="ko-KR" altLang="en-US" sz="1000" dirty="0"/>
              <a:t>, 로컬, 외부 상관 없이 </a:t>
            </a:r>
            <a:r>
              <a:rPr lang="ko-KR" altLang="en-US" sz="1000" dirty="0" err="1"/>
              <a:t>DB를</a:t>
            </a:r>
            <a:r>
              <a:rPr lang="ko-KR" altLang="en-US" sz="1000" dirty="0"/>
              <a:t> 사용해서 테스트가 실행된다. 테스트할 때마다 </a:t>
            </a:r>
            <a:r>
              <a:rPr lang="ko-KR" altLang="en-US" sz="1000" dirty="0" err="1"/>
              <a:t>DB가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롤백되지</a:t>
            </a:r>
            <a:r>
              <a:rPr lang="ko-KR" altLang="en-US" sz="1000" dirty="0"/>
              <a:t> 않기 때문에 @Transactional을 추가로 달아주어야 한다.</a:t>
            </a:r>
          </a:p>
          <a:p>
            <a:pPr>
              <a:defRPr/>
            </a:pPr>
            <a:endParaRPr lang="ko-KR" altLang="en-US" sz="1000" dirty="0"/>
          </a:p>
          <a:p>
            <a:pPr>
              <a:defRPr/>
            </a:pPr>
            <a:r>
              <a:rPr lang="ko-KR" altLang="en-US" sz="1000" b="1" dirty="0">
                <a:solidFill>
                  <a:srgbClr val="800080"/>
                </a:solidFill>
              </a:rPr>
              <a:t>@DataJpaTest</a:t>
            </a:r>
            <a:r>
              <a:rPr lang="ko-KR" altLang="en-US" sz="1000" dirty="0"/>
              <a:t>는 </a:t>
            </a:r>
            <a:r>
              <a:rPr lang="ko-KR" altLang="en-US" sz="1000" b="1" dirty="0">
                <a:solidFill>
                  <a:srgbClr val="0070C0"/>
                </a:solidFill>
              </a:rPr>
              <a:t>오직 JPA </a:t>
            </a:r>
            <a:r>
              <a:rPr lang="ko-KR" altLang="en-US" sz="1000" b="1" dirty="0" err="1">
                <a:solidFill>
                  <a:srgbClr val="0070C0"/>
                </a:solidFill>
              </a:rPr>
              <a:t>컴포넌트들만을</a:t>
            </a:r>
            <a:r>
              <a:rPr lang="ko-KR" altLang="en-US" sz="1000" b="1" dirty="0">
                <a:solidFill>
                  <a:srgbClr val="0070C0"/>
                </a:solidFill>
              </a:rPr>
              <a:t> 테스트</a:t>
            </a:r>
            <a:r>
              <a:rPr lang="ko-KR" altLang="en-US" sz="1000" dirty="0"/>
              <a:t>하기 위한 </a:t>
            </a:r>
            <a:r>
              <a:rPr lang="ko-KR" altLang="en-US" sz="1000" dirty="0" err="1"/>
              <a:t>어노테이션이다</a:t>
            </a:r>
            <a:r>
              <a:rPr lang="ko-KR" altLang="en-US" sz="1000" dirty="0"/>
              <a:t>.</a:t>
            </a:r>
          </a:p>
          <a:p>
            <a:pPr>
              <a:defRPr/>
            </a:pPr>
            <a:r>
              <a:rPr lang="ko-KR" altLang="en-US" sz="1000" dirty="0" err="1"/>
              <a:t>full-auto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config를</a:t>
            </a:r>
            <a:r>
              <a:rPr lang="ko-KR" altLang="en-US" sz="1000" dirty="0"/>
              <a:t> 해제하고 JPA 테스트와 연관된 </a:t>
            </a:r>
            <a:r>
              <a:rPr lang="ko-KR" altLang="en-US" sz="1000" dirty="0" err="1"/>
              <a:t>config만</a:t>
            </a:r>
            <a:r>
              <a:rPr lang="ko-KR" altLang="en-US" sz="1000" dirty="0"/>
              <a:t> 적용한다. 그 </a:t>
            </a:r>
            <a:r>
              <a:rPr lang="ko-KR" altLang="en-US" sz="1000" dirty="0" err="1"/>
              <a:t>config는</a:t>
            </a:r>
            <a:r>
              <a:rPr lang="ko-KR" altLang="en-US" sz="1000" dirty="0"/>
              <a:t> 아래 리스트와 같다. @DataJpaTest가 포함하고 있는 </a:t>
            </a:r>
            <a:r>
              <a:rPr lang="ko-KR" altLang="en-US" sz="1000" dirty="0" err="1"/>
              <a:t>어노테이션이다</a:t>
            </a:r>
            <a:r>
              <a:rPr lang="ko-KR" altLang="en-US" sz="1000" dirty="0"/>
              <a:t>. </a:t>
            </a:r>
            <a:r>
              <a:rPr lang="ko-KR" altLang="en-US" sz="1000" b="1" dirty="0">
                <a:solidFill>
                  <a:srgbClr val="0070C0"/>
                </a:solidFill>
              </a:rPr>
              <a:t>@Transactional이 자동으로 롤백 </a:t>
            </a:r>
            <a:r>
              <a:rPr lang="ko-KR" altLang="en-US" sz="1000" dirty="0"/>
              <a:t>된다. </a:t>
            </a:r>
            <a:r>
              <a:rPr lang="ko-KR" altLang="en-US" sz="1000" b="1" dirty="0">
                <a:solidFill>
                  <a:srgbClr val="FF0000"/>
                </a:solidFill>
              </a:rPr>
              <a:t>설정해 놓은 </a:t>
            </a:r>
            <a:r>
              <a:rPr lang="ko-KR" altLang="en-US" sz="1000" b="1" dirty="0" err="1">
                <a:solidFill>
                  <a:srgbClr val="FF0000"/>
                </a:solidFill>
              </a:rPr>
              <a:t>DB가</a:t>
            </a:r>
            <a:r>
              <a:rPr lang="ko-KR" altLang="en-US" sz="1000" b="1" dirty="0">
                <a:solidFill>
                  <a:srgbClr val="FF0000"/>
                </a:solidFill>
              </a:rPr>
              <a:t> 아닌 </a:t>
            </a:r>
            <a:r>
              <a:rPr lang="ko-KR" altLang="en-US" sz="1000" b="1" dirty="0" err="1">
                <a:solidFill>
                  <a:srgbClr val="FF0000"/>
                </a:solidFill>
              </a:rPr>
              <a:t>in-memory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</a:rPr>
              <a:t>DB를</a:t>
            </a:r>
            <a:r>
              <a:rPr lang="ko-KR" altLang="en-US" sz="1000" b="1" dirty="0">
                <a:solidFill>
                  <a:srgbClr val="FF0000"/>
                </a:solidFill>
              </a:rPr>
              <a:t> 활용해서 테스트가 실행된다.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677583" y="3556000"/>
            <a:ext cx="84666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7.4.8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B53A19-856A-4369-C1EA-3B794CF5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68" y="1420080"/>
            <a:ext cx="2698889" cy="292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E8DF7E-A3A7-2A4C-5A46-FB205CB0E6F4}"/>
              </a:ext>
            </a:extLst>
          </p:cNvPr>
          <p:cNvSpPr txBox="1"/>
          <p:nvPr/>
        </p:nvSpPr>
        <p:spPr>
          <a:xfrm>
            <a:off x="1443373" y="1859339"/>
            <a:ext cx="7119121" cy="31393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@Test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void </a:t>
            </a:r>
            <a:r>
              <a:rPr lang="en-US" altLang="ko-KR" sz="1100" dirty="0" err="1">
                <a:latin typeface="Consolas" panose="020B0609020204030204" pitchFamily="49" charset="0"/>
              </a:rPr>
              <a:t>selectTest</a:t>
            </a:r>
            <a:r>
              <a:rPr lang="en-US" altLang="ko-KR" sz="1100" dirty="0"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given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Product </a:t>
            </a:r>
            <a:r>
              <a:rPr lang="en-US" altLang="ko-KR" sz="1100" dirty="0" err="1"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latin typeface="Consolas" panose="020B0609020204030204" pitchFamily="49" charset="0"/>
              </a:rPr>
              <a:t> = new Product();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product.setName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ko-KR" altLang="en-US" sz="1100" dirty="0">
                <a:latin typeface="Consolas" panose="020B0609020204030204" pitchFamily="49" charset="0"/>
              </a:rPr>
              <a:t>펜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product.setPrice</a:t>
            </a:r>
            <a:r>
              <a:rPr lang="en-US" altLang="ko-KR" sz="1100" dirty="0">
                <a:latin typeface="Consolas" panose="020B0609020204030204" pitchFamily="49" charset="0"/>
              </a:rPr>
              <a:t>(1000);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product.setStock</a:t>
            </a:r>
            <a:r>
              <a:rPr lang="en-US" altLang="ko-KR" sz="1100" dirty="0">
                <a:latin typeface="Consolas" panose="020B0609020204030204" pitchFamily="49" charset="0"/>
              </a:rPr>
              <a:t>(1000);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Product </a:t>
            </a:r>
            <a:r>
              <a:rPr lang="en-US" altLang="ko-KR" sz="1100" dirty="0" err="1">
                <a:latin typeface="Consolas" panose="020B0609020204030204" pitchFamily="49" charset="0"/>
              </a:rPr>
              <a:t>savedProduct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productRepository.saveAndFlush</a:t>
            </a:r>
            <a:r>
              <a:rPr lang="en-US" altLang="ko-KR" sz="1100" dirty="0">
                <a:latin typeface="Consolas" panose="020B0609020204030204" pitchFamily="49" charset="0"/>
              </a:rPr>
              <a:t>(product);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 // when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Product </a:t>
            </a:r>
            <a:r>
              <a:rPr lang="en-US" altLang="ko-KR" sz="1100" dirty="0" err="1">
                <a:latin typeface="Consolas" panose="020B0609020204030204" pitchFamily="49" charset="0"/>
              </a:rPr>
              <a:t>foundProduct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productRepository.findById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savedProduct.getNumber</a:t>
            </a:r>
            <a:r>
              <a:rPr lang="en-US" altLang="ko-KR" sz="1100" dirty="0">
                <a:latin typeface="Consolas" panose="020B0609020204030204" pitchFamily="49" charset="0"/>
              </a:rPr>
              <a:t>()).get();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 // then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assertEquals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product.getName</a:t>
            </a:r>
            <a:r>
              <a:rPr lang="en-US" altLang="ko-KR" sz="1100" dirty="0">
                <a:latin typeface="Consolas" panose="020B0609020204030204" pitchFamily="49" charset="0"/>
              </a:rPr>
              <a:t>(), </a:t>
            </a:r>
            <a:r>
              <a:rPr lang="en-US" altLang="ko-KR" sz="1100" dirty="0" err="1">
                <a:latin typeface="Consolas" panose="020B0609020204030204" pitchFamily="49" charset="0"/>
              </a:rPr>
              <a:t>foundProduct.getName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assertEquals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product.getPrice</a:t>
            </a:r>
            <a:r>
              <a:rPr lang="en-US" altLang="ko-KR" sz="1100" dirty="0">
                <a:latin typeface="Consolas" panose="020B0609020204030204" pitchFamily="49" charset="0"/>
              </a:rPr>
              <a:t>(), </a:t>
            </a:r>
            <a:r>
              <a:rPr lang="en-US" altLang="ko-KR" sz="1100" dirty="0" err="1">
                <a:latin typeface="Consolas" panose="020B0609020204030204" pitchFamily="49" charset="0"/>
              </a:rPr>
              <a:t>foundProduct.getPrice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assertEquals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product.getStock</a:t>
            </a:r>
            <a:r>
              <a:rPr lang="en-US" altLang="ko-KR" sz="1100" dirty="0">
                <a:latin typeface="Consolas" panose="020B0609020204030204" pitchFamily="49" charset="0"/>
              </a:rPr>
              <a:t>(), </a:t>
            </a:r>
            <a:r>
              <a:rPr lang="en-US" altLang="ko-KR" sz="1100" dirty="0" err="1">
                <a:latin typeface="Consolas" panose="020B0609020204030204" pitchFamily="49" charset="0"/>
              </a:rPr>
              <a:t>foundProduct.getStock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227BC1-C629-AFA4-A49B-618F9D7E5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486" y="1103568"/>
            <a:ext cx="2260486" cy="57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C67324-86E3-B4BC-71C9-C9CC07112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168" y="5191260"/>
            <a:ext cx="8287176" cy="762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16735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7.4.8 </a:t>
            </a:r>
            <a:r>
              <a:rPr lang="ko-KR" altLang="en-US" sz="1400" b="1">
                <a:solidFill>
                  <a:srgbClr val="7030A0"/>
                </a:solidFill>
              </a:rPr>
              <a:t>리포지토리 객체의 테스트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8197" y="3574506"/>
            <a:ext cx="8374023" cy="21004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>
                <a:latin typeface="Consolas"/>
              </a:rPr>
              <a:t>package com.springboot.test.data.repository;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import static org.junit.jupiter.api.Assertions.assertEquals;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import com.springboot.test.data.entity.Product;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import org.junit.jupiter.api.Test;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import org.springframework.beans.factory.annotation.Autowired;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import org.springframework.boot.test.autoconfigure.jdbc.AutoConfigureTestDatabase;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import org.springframework.boot.test.autoconfigure.jdbc.AutoConfigureTestDatabase.Replace;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import org.springframework.boot.test.autoconfigure.orm.jpa.DataJpaTest;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import org.springframework.test.annotation.Rollback;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3373" y="1392068"/>
            <a:ext cx="8223673" cy="749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70661" y="2391207"/>
            <a:ext cx="2260716" cy="933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7.4.8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4386" y="1367751"/>
            <a:ext cx="8129474" cy="43242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@DataJpaTest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@AutoConfigureTestDatabase(</a:t>
            </a:r>
            <a:r>
              <a:rPr lang="en-US" altLang="ko-KR" sz="1100" dirty="0">
                <a:solidFill>
                  <a:srgbClr val="FF0000"/>
                </a:solidFill>
                <a:latin typeface="Consolas"/>
              </a:rPr>
              <a:t>replace = </a:t>
            </a:r>
            <a:r>
              <a:rPr lang="en-US" altLang="ko-KR" sz="1100" dirty="0" err="1">
                <a:solidFill>
                  <a:srgbClr val="FF0000"/>
                </a:solidFill>
                <a:latin typeface="Consolas"/>
              </a:rPr>
              <a:t>Replace.NONE</a:t>
            </a:r>
            <a:r>
              <a:rPr lang="en-US" altLang="ko-KR" sz="1100" dirty="0"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class </a:t>
            </a:r>
            <a:r>
              <a:rPr lang="en-US" altLang="ko-KR" sz="1100" dirty="0" err="1">
                <a:latin typeface="Consolas"/>
              </a:rPr>
              <a:t>ProductRepositoryTest</a:t>
            </a:r>
            <a:r>
              <a:rPr lang="en-US" altLang="ko-KR" sz="1100" dirty="0">
                <a:latin typeface="Consolas"/>
              </a:rPr>
              <a:t> {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@Autowired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private </a:t>
            </a:r>
            <a:r>
              <a:rPr lang="en-US" altLang="ko-KR" sz="1100" dirty="0" err="1">
                <a:latin typeface="Consolas"/>
              </a:rPr>
              <a:t>ProductRepository</a:t>
            </a:r>
            <a:r>
              <a:rPr lang="en-US" altLang="ko-KR" sz="1100" dirty="0">
                <a:latin typeface="Consolas"/>
              </a:rPr>
              <a:t> </a:t>
            </a:r>
            <a:r>
              <a:rPr lang="en-US" altLang="ko-KR" sz="1100" dirty="0" err="1">
                <a:latin typeface="Consolas"/>
              </a:rPr>
              <a:t>productRepository</a:t>
            </a:r>
            <a:r>
              <a:rPr lang="en-US" altLang="ko-KR" sz="1100" dirty="0">
                <a:latin typeface="Consolas"/>
              </a:rPr>
              <a:t>;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@Test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</a:t>
            </a:r>
            <a:r>
              <a:rPr lang="en-US" altLang="ko-KR" sz="1100" b="1" dirty="0">
                <a:solidFill>
                  <a:srgbClr val="0070C0"/>
                </a:solidFill>
                <a:latin typeface="Consolas"/>
              </a:rPr>
              <a:t>@Rollback(false)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void save() {</a:t>
            </a:r>
          </a:p>
          <a:p>
            <a:pPr algn="l">
              <a:defRPr/>
            </a:pP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given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Product </a:t>
            </a:r>
            <a:r>
              <a:rPr lang="en-US" altLang="ko-KR" sz="1100" dirty="0" err="1">
                <a:latin typeface="Consolas"/>
              </a:rPr>
              <a:t>product</a:t>
            </a:r>
            <a:r>
              <a:rPr lang="en-US" altLang="ko-KR" sz="1100" dirty="0">
                <a:latin typeface="Consolas"/>
              </a:rPr>
              <a:t> = new Product();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product.setName</a:t>
            </a:r>
            <a:r>
              <a:rPr lang="en-US" altLang="ko-KR" sz="1100" dirty="0">
                <a:latin typeface="Consolas"/>
              </a:rPr>
              <a:t>("</a:t>
            </a:r>
            <a:r>
              <a:rPr lang="ko-KR" altLang="en-US" sz="1100" dirty="0">
                <a:latin typeface="Consolas"/>
              </a:rPr>
              <a:t>펜</a:t>
            </a:r>
            <a:r>
              <a:rPr lang="en-US" altLang="ko-KR" sz="1100" dirty="0">
                <a:latin typeface="Consolas"/>
              </a:rPr>
              <a:t>");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product.setPrice</a:t>
            </a:r>
            <a:r>
              <a:rPr lang="en-US" altLang="ko-KR" sz="1100" dirty="0">
                <a:latin typeface="Consolas"/>
              </a:rPr>
              <a:t>(1000);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product.setStock</a:t>
            </a:r>
            <a:r>
              <a:rPr lang="en-US" altLang="ko-KR" sz="1100" dirty="0">
                <a:latin typeface="Consolas"/>
              </a:rPr>
              <a:t>(1000);</a:t>
            </a:r>
          </a:p>
          <a:p>
            <a:pPr algn="l">
              <a:defRPr/>
            </a:pPr>
            <a:endParaRPr lang="en-US" altLang="ko-KR" sz="1100" dirty="0"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when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Product </a:t>
            </a:r>
            <a:r>
              <a:rPr lang="en-US" altLang="ko-KR" sz="1100" dirty="0" err="1">
                <a:latin typeface="Consolas"/>
              </a:rPr>
              <a:t>savedProduct</a:t>
            </a:r>
            <a:r>
              <a:rPr lang="en-US" altLang="ko-KR" sz="1100" dirty="0">
                <a:latin typeface="Consolas"/>
              </a:rPr>
              <a:t> = </a:t>
            </a:r>
            <a:r>
              <a:rPr lang="en-US" altLang="ko-KR" sz="1100" dirty="0" err="1">
                <a:latin typeface="Consolas"/>
              </a:rPr>
              <a:t>productRepository.save</a:t>
            </a:r>
            <a:r>
              <a:rPr lang="en-US" altLang="ko-KR" sz="1100" dirty="0">
                <a:latin typeface="Consolas"/>
              </a:rPr>
              <a:t>(product);</a:t>
            </a:r>
          </a:p>
          <a:p>
            <a:pPr algn="l">
              <a:defRPr/>
            </a:pPr>
            <a:endParaRPr lang="en-US" altLang="ko-KR" sz="1100" dirty="0">
              <a:solidFill>
                <a:schemeClr val="accent6">
                  <a:lumMod val="75000"/>
                </a:schemeClr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then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assertEquals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product.getName</a:t>
            </a:r>
            <a:r>
              <a:rPr lang="en-US" altLang="ko-KR" sz="1100" dirty="0">
                <a:latin typeface="Consolas"/>
              </a:rPr>
              <a:t>(), </a:t>
            </a:r>
            <a:r>
              <a:rPr lang="en-US" altLang="ko-KR" sz="1100" dirty="0" err="1">
                <a:latin typeface="Consolas"/>
              </a:rPr>
              <a:t>savedProduct.getName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assertEquals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product.getPrice</a:t>
            </a:r>
            <a:r>
              <a:rPr lang="en-US" altLang="ko-KR" sz="1100" dirty="0">
                <a:latin typeface="Consolas"/>
              </a:rPr>
              <a:t>(), </a:t>
            </a:r>
            <a:r>
              <a:rPr lang="en-US" altLang="ko-KR" sz="1100" dirty="0" err="1">
                <a:latin typeface="Consolas"/>
              </a:rPr>
              <a:t>savedProduct.getPrice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    </a:t>
            </a:r>
            <a:r>
              <a:rPr lang="en-US" altLang="ko-KR" sz="1100" dirty="0" err="1">
                <a:latin typeface="Consolas"/>
              </a:rPr>
              <a:t>assertEquals</a:t>
            </a:r>
            <a:r>
              <a:rPr lang="en-US" altLang="ko-KR" sz="1100" dirty="0">
                <a:latin typeface="Consolas"/>
              </a:rPr>
              <a:t>(</a:t>
            </a:r>
            <a:r>
              <a:rPr lang="en-US" altLang="ko-KR" sz="1100" dirty="0" err="1">
                <a:latin typeface="Consolas"/>
              </a:rPr>
              <a:t>product.getStock</a:t>
            </a:r>
            <a:r>
              <a:rPr lang="en-US" altLang="ko-KR" sz="1100" dirty="0">
                <a:latin typeface="Consolas"/>
              </a:rPr>
              <a:t>(), </a:t>
            </a:r>
            <a:r>
              <a:rPr lang="en-US" altLang="ko-KR" sz="1100" dirty="0" err="1">
                <a:latin typeface="Consolas"/>
              </a:rPr>
              <a:t>savedProduct.getStock</a:t>
            </a:r>
            <a:r>
              <a:rPr lang="en-US" altLang="ko-KR" sz="1100" dirty="0">
                <a:latin typeface="Consolas"/>
              </a:rPr>
              <a:t>());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100" dirty="0">
                <a:latin typeface="Consolas"/>
              </a:rPr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1093" y="5657035"/>
            <a:ext cx="8172870" cy="768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424AC-F0D2-EA60-9FAE-8D6834A72713}"/>
              </a:ext>
            </a:extLst>
          </p:cNvPr>
          <p:cNvSpPr txBox="1"/>
          <p:nvPr/>
        </p:nvSpPr>
        <p:spPr>
          <a:xfrm>
            <a:off x="5692292" y="2628143"/>
            <a:ext cx="299753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1000" dirty="0">
                <a:latin typeface="Consolas"/>
              </a:rPr>
              <a:t>@DataJpaTest</a:t>
            </a:r>
            <a:r>
              <a:rPr lang="ko-KR" altLang="en-US" sz="1000" dirty="0">
                <a:latin typeface="Consolas"/>
              </a:rPr>
              <a:t>는 </a:t>
            </a:r>
            <a:r>
              <a:rPr lang="ko-KR" altLang="en-US" sz="1000" dirty="0"/>
              <a:t>@Transactional이 자동으로 롤백 </a:t>
            </a:r>
            <a:r>
              <a:rPr lang="ko-KR" altLang="en-US" sz="1000" dirty="0">
                <a:latin typeface="Consolas"/>
              </a:rPr>
              <a:t>되기 때문에 테스트 실행 중 </a:t>
            </a:r>
            <a:r>
              <a:rPr lang="en-US" altLang="ko-KR" sz="1000" dirty="0">
                <a:latin typeface="Consolas"/>
              </a:rPr>
              <a:t>DB</a:t>
            </a:r>
            <a:r>
              <a:rPr lang="ko-KR" altLang="en-US" sz="1000" dirty="0">
                <a:latin typeface="Consolas"/>
              </a:rPr>
              <a:t>에 데이터가 삽입되지 않고 오류가 발생하면 </a:t>
            </a:r>
            <a:r>
              <a:rPr lang="en-US" altLang="ko-KR" sz="1000" dirty="0">
                <a:latin typeface="Consolas"/>
              </a:rPr>
              <a:t>Rollback</a:t>
            </a:r>
            <a:r>
              <a:rPr lang="ko-KR" altLang="en-US" sz="1000" dirty="0">
                <a:latin typeface="Consolas"/>
              </a:rPr>
              <a:t>를 중지시킨다</a:t>
            </a:r>
            <a:r>
              <a:rPr lang="en-US" altLang="ko-KR" sz="1000" dirty="0">
                <a:latin typeface="Consolas"/>
              </a:rPr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5C5880-840E-E6C9-2132-0F6873D65C31}"/>
              </a:ext>
            </a:extLst>
          </p:cNvPr>
          <p:cNvCxnSpPr/>
          <p:nvPr/>
        </p:nvCxnSpPr>
        <p:spPr>
          <a:xfrm flipH="1" flipV="1">
            <a:off x="3173150" y="2840090"/>
            <a:ext cx="2488863" cy="86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CA3A5A-8B26-1E6E-7A1A-942E9F42CD2C}"/>
              </a:ext>
            </a:extLst>
          </p:cNvPr>
          <p:cNvSpPr txBox="1"/>
          <p:nvPr/>
        </p:nvSpPr>
        <p:spPr>
          <a:xfrm>
            <a:off x="6389699" y="1455032"/>
            <a:ext cx="299753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1000" dirty="0">
                <a:latin typeface="Consolas"/>
              </a:rPr>
              <a:t>@DataJpaTest</a:t>
            </a:r>
            <a:r>
              <a:rPr lang="ko-KR" altLang="en-US" sz="1000" dirty="0">
                <a:latin typeface="Consolas"/>
              </a:rPr>
              <a:t>는 설정된 </a:t>
            </a:r>
            <a:r>
              <a:rPr lang="en-US" altLang="ko-KR" sz="1000" dirty="0">
                <a:latin typeface="Consolas"/>
              </a:rPr>
              <a:t>DB</a:t>
            </a:r>
            <a:r>
              <a:rPr lang="ko-KR" altLang="en-US" sz="1000" dirty="0">
                <a:latin typeface="Consolas"/>
              </a:rPr>
              <a:t>가 </a:t>
            </a:r>
            <a:r>
              <a:rPr lang="ko-KR" altLang="en-US" sz="1000" dirty="0"/>
              <a:t>아닌 </a:t>
            </a:r>
            <a:r>
              <a:rPr lang="ko-KR" altLang="en-US" sz="1000" dirty="0" err="1"/>
              <a:t>in-memory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DB를</a:t>
            </a:r>
            <a:r>
              <a:rPr lang="ko-KR" altLang="en-US" sz="1000" dirty="0"/>
              <a:t> 활용해서 테스트가 실행된다. 따라서 설정된 </a:t>
            </a:r>
            <a:r>
              <a:rPr lang="en-US" altLang="ko-KR" sz="1000" dirty="0"/>
              <a:t>DB</a:t>
            </a:r>
            <a:r>
              <a:rPr lang="ko-KR" altLang="en-US" sz="1000" dirty="0"/>
              <a:t>를 활용하려면 </a:t>
            </a:r>
            <a:r>
              <a:rPr lang="en-US" altLang="ko-KR" sz="1000" dirty="0">
                <a:latin typeface="Consolas"/>
              </a:rPr>
              <a:t>@AutoConfigureTestDatabase </a:t>
            </a:r>
            <a:r>
              <a:rPr lang="ko-KR" altLang="en-US" sz="1000" dirty="0">
                <a:latin typeface="Consolas"/>
              </a:rPr>
              <a:t>설정한다</a:t>
            </a:r>
            <a:r>
              <a:rPr lang="en-US" altLang="ko-KR" sz="1000" dirty="0">
                <a:latin typeface="Consolas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837185-3819-4785-49D7-280FB6AF60C7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395566" y="1677409"/>
            <a:ext cx="994133" cy="1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7.4.8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객체의 테스트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@SpringBootTest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통합 테스트</a:t>
            </a:r>
            <a:r>
              <a:rPr lang="en-US" altLang="ko-KR" sz="1400" b="1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577E-1659-9D78-E8DB-A90F4A8EBB36}"/>
              </a:ext>
            </a:extLst>
          </p:cNvPr>
          <p:cNvSpPr txBox="1"/>
          <p:nvPr/>
        </p:nvSpPr>
        <p:spPr>
          <a:xfrm>
            <a:off x="1411475" y="2153592"/>
            <a:ext cx="8129474" cy="29700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package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com.springboot.test.data.repository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static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org.junit.jupiter.api.Assertions.assertEquals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static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org.junit.jupiter.api.Assertions.assertFalse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com.springboot.test.data.entity.Product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org.assertj.core.api.Assertions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org.junit.jupiter.api.Test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import </a:t>
            </a:r>
            <a:r>
              <a:rPr lang="en-US" altLang="ko-KR" sz="1100" dirty="0" err="1">
                <a:latin typeface="Consolas" panose="020B0609020204030204" pitchFamily="49" charset="0"/>
              </a:rPr>
              <a:t>org.springframework.boot.test.context.SpringBootTest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@SpringBootTest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public class ProductRepositoryTest2 {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@Autowired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04EA0-60ED-6AAA-4A18-E2E9F6F2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26" y="1369242"/>
            <a:ext cx="8204622" cy="57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EA93C-69CA-289A-B198-038CAD36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481" y="2406627"/>
            <a:ext cx="2228965" cy="1085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62171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7.4.8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8564" y="1416402"/>
            <a:ext cx="8129474" cy="37823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 </a:t>
            </a:r>
            <a:r>
              <a:rPr lang="ko-KR" altLang="en-US" sz="1100">
                <a:latin typeface="Consolas"/>
              </a:rPr>
              <a:t>   </a:t>
            </a:r>
            <a:r>
              <a:rPr lang="en-US" altLang="ko-KR" sz="1100">
                <a:latin typeface="Consolas"/>
              </a:rPr>
              <a:t>@Test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public void basicCRUDTest() {</a:t>
            </a:r>
          </a:p>
          <a:p>
            <a:pPr algn="l">
              <a:defRPr/>
            </a:pPr>
            <a:r>
              <a:rPr lang="en-US" altLang="ko-KR" sz="1100">
                <a:solidFill>
                  <a:srgbClr val="FF0000"/>
                </a:solidFill>
                <a:latin typeface="Consolas"/>
              </a:rPr>
              <a:t>        /* create */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given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 givenProduct = Product.builder()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.name("</a:t>
            </a:r>
            <a:r>
              <a:rPr lang="ko-KR" altLang="en-US" sz="1100">
                <a:latin typeface="Consolas"/>
              </a:rPr>
              <a:t>노트</a:t>
            </a:r>
            <a:r>
              <a:rPr lang="en-US" altLang="ko-KR" sz="1100">
                <a:latin typeface="Consolas"/>
              </a:rPr>
              <a:t>")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.price(1000)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.stock(500)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.build();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        // when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Product savedProduct = productRepository.save(givenProduct);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</a:t>
            </a:r>
            <a:r>
              <a:rPr lang="en-US" altLang="ko-KR" sz="110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then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Assertions.assertThat(savedProduct.getNumber())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.isEqualTo(givenProduct.getNumber());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Assertions.assertThat(savedProduct.getName())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.isEqualTo(givenProduct.getName());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Assertions.assertThat(savedProduct.getPrice())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.isEqualTo(givenProduct.getPrice());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Assertions.assertThat(savedProduct.getStock())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.isEqualTo(givenProduct.getStock());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4F850-4473-686D-E298-BBA8ED2A5C71}"/>
              </a:ext>
            </a:extLst>
          </p:cNvPr>
          <p:cNvSpPr txBox="1"/>
          <p:nvPr/>
        </p:nvSpPr>
        <p:spPr>
          <a:xfrm>
            <a:off x="7126379" y="1659255"/>
            <a:ext cx="221636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7030A0"/>
                </a:solidFill>
              </a:rPr>
              <a:t>create, read, update, delete </a:t>
            </a:r>
            <a:r>
              <a:rPr lang="ko-KR" altLang="en-US" sz="1000" dirty="0">
                <a:solidFill>
                  <a:srgbClr val="7030A0"/>
                </a:solidFill>
              </a:rPr>
              <a:t>단계별로 실행하면서 마리아</a:t>
            </a:r>
            <a:r>
              <a:rPr lang="en-US" altLang="ko-KR" sz="1000" dirty="0">
                <a:solidFill>
                  <a:srgbClr val="7030A0"/>
                </a:solidFill>
              </a:rPr>
              <a:t>DB</a:t>
            </a:r>
            <a:r>
              <a:rPr lang="ko-KR" altLang="en-US" sz="1000" dirty="0">
                <a:solidFill>
                  <a:srgbClr val="7030A0"/>
                </a:solidFill>
              </a:rPr>
              <a:t>의 데이터의</a:t>
            </a:r>
            <a:r>
              <a:rPr lang="en-US" altLang="ko-KR" sz="1000" dirty="0">
                <a:solidFill>
                  <a:srgbClr val="7030A0"/>
                </a:solidFill>
              </a:rPr>
              <a:t> </a:t>
            </a:r>
            <a:r>
              <a:rPr lang="ko-KR" altLang="en-US" sz="1000" dirty="0">
                <a:solidFill>
                  <a:srgbClr val="7030A0"/>
                </a:solidFill>
              </a:rPr>
              <a:t>변화를 확인해 본다</a:t>
            </a:r>
            <a:r>
              <a:rPr lang="en-US" altLang="ko-KR" sz="1000" dirty="0">
                <a:solidFill>
                  <a:srgbClr val="7030A0"/>
                </a:solidFill>
              </a:rPr>
              <a:t>.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7.4.8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577E-1659-9D78-E8DB-A90F4A8EBB36}"/>
              </a:ext>
            </a:extLst>
          </p:cNvPr>
          <p:cNvSpPr txBox="1"/>
          <p:nvPr/>
        </p:nvSpPr>
        <p:spPr>
          <a:xfrm>
            <a:off x="1418564" y="1416402"/>
            <a:ext cx="8129474" cy="466281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/* read */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// when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Product </a:t>
            </a:r>
            <a:r>
              <a:rPr lang="en-US" altLang="ko-KR" sz="1100" dirty="0" err="1">
                <a:latin typeface="Consolas" panose="020B0609020204030204" pitchFamily="49" charset="0"/>
              </a:rPr>
              <a:t>selectedProduct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productRepository.findById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savedProduct.getNumber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orElseThrow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100" dirty="0">
                <a:latin typeface="Consolas" panose="020B0609020204030204" pitchFamily="49" charset="0"/>
              </a:rPr>
              <a:t>::new);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// then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Assertions.assertThat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selectedProduct.getNumber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isEqualTo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givenProduct.getNumber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Assertions.assertThat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selectedProduct.getName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isEqualTo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givenProduct.getName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Assertions.assertThat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selectedProduct.getPrice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isEqualTo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givenProduct.getPrice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Assertions.assertThat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selectedProduct.getStock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isEqualTo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givenProduct.getStock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        /* update */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// when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Product </a:t>
            </a:r>
            <a:r>
              <a:rPr lang="en-US" altLang="ko-KR" sz="1100" dirty="0" err="1">
                <a:latin typeface="Consolas" panose="020B0609020204030204" pitchFamily="49" charset="0"/>
              </a:rPr>
              <a:t>foundProduct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productRepository.findById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selectedProduct.getNumber</a:t>
            </a:r>
            <a:r>
              <a:rPr lang="en-US" altLang="ko-KR" sz="1100" dirty="0"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    .</a:t>
            </a:r>
            <a:r>
              <a:rPr lang="en-US" altLang="ko-KR" sz="1100" dirty="0" err="1">
                <a:latin typeface="Consolas" panose="020B0609020204030204" pitchFamily="49" charset="0"/>
              </a:rPr>
              <a:t>orElseThrow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RuntimeException</a:t>
            </a:r>
            <a:r>
              <a:rPr lang="en-US" altLang="ko-KR" sz="1100" dirty="0">
                <a:latin typeface="Consolas" panose="020B0609020204030204" pitchFamily="49" charset="0"/>
              </a:rPr>
              <a:t>::new);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foundProduct.setName</a:t>
            </a:r>
            <a:r>
              <a:rPr lang="en-US" altLang="ko-KR" sz="1100" dirty="0">
                <a:latin typeface="Consolas" panose="020B0609020204030204" pitchFamily="49" charset="0"/>
              </a:rPr>
              <a:t>("</a:t>
            </a:r>
            <a:r>
              <a:rPr lang="ko-KR" altLang="en-US" sz="1100" dirty="0">
                <a:latin typeface="Consolas" panose="020B0609020204030204" pitchFamily="49" charset="0"/>
              </a:rPr>
              <a:t>장난감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Product </a:t>
            </a:r>
            <a:r>
              <a:rPr lang="en-US" altLang="ko-KR" sz="1100" dirty="0" err="1">
                <a:latin typeface="Consolas" panose="020B0609020204030204" pitchFamily="49" charset="0"/>
              </a:rPr>
              <a:t>updatedProduct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productRepository.save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foundProduct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// then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assertEquals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updatedProduct.getName</a:t>
            </a:r>
            <a:r>
              <a:rPr lang="en-US" altLang="ko-KR" sz="1100" dirty="0">
                <a:latin typeface="Consolas" panose="020B0609020204030204" pitchFamily="49" charset="0"/>
              </a:rPr>
              <a:t>(), "</a:t>
            </a:r>
            <a:r>
              <a:rPr lang="ko-KR" altLang="en-US" sz="1100" dirty="0">
                <a:latin typeface="Consolas" panose="020B0609020204030204" pitchFamily="49" charset="0"/>
              </a:rPr>
              <a:t>장난감</a:t>
            </a:r>
            <a:r>
              <a:rPr lang="en-US" altLang="ko-KR" sz="1100" dirty="0">
                <a:latin typeface="Consolas" panose="020B0609020204030204" pitchFamily="49" charset="0"/>
              </a:rPr>
              <a:t>");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196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7.4.8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객체의 테스트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577E-1659-9D78-E8DB-A90F4A8EBB36}"/>
              </a:ext>
            </a:extLst>
          </p:cNvPr>
          <p:cNvSpPr txBox="1"/>
          <p:nvPr/>
        </p:nvSpPr>
        <p:spPr>
          <a:xfrm>
            <a:off x="1418564" y="1416402"/>
            <a:ext cx="8129474" cy="14465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/* delete */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// when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productRepository.delete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updatedProduct</a:t>
            </a:r>
            <a:r>
              <a:rPr lang="en-US" altLang="ko-KR" sz="1100" dirty="0"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// then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latin typeface="Consolas" panose="020B0609020204030204" pitchFamily="49" charset="0"/>
              </a:rPr>
              <a:t>assertFalse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productRepository.findById</a:t>
            </a:r>
            <a:r>
              <a:rPr lang="en-US" altLang="ko-KR" sz="1100" dirty="0"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latin typeface="Consolas" panose="020B0609020204030204" pitchFamily="49" charset="0"/>
              </a:rPr>
              <a:t>selectedProduct.getNumber</a:t>
            </a:r>
            <a:r>
              <a:rPr lang="en-US" altLang="ko-KR" sz="1100" dirty="0">
                <a:latin typeface="Consolas" panose="020B0609020204030204" pitchFamily="49" charset="0"/>
              </a:rPr>
              <a:t>()).</a:t>
            </a:r>
            <a:r>
              <a:rPr lang="en-US" altLang="ko-KR" sz="1100" dirty="0" err="1">
                <a:latin typeface="Consolas" panose="020B0609020204030204" pitchFamily="49" charset="0"/>
              </a:rPr>
              <a:t>isPresent</a:t>
            </a:r>
            <a:r>
              <a:rPr lang="en-US" altLang="ko-KR" sz="11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7EF589-2C5A-C48F-9A50-DAA21A24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54" y="3114797"/>
            <a:ext cx="8280826" cy="997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7F6F14-59A9-277D-0AB4-7602AEE11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854" y="3959094"/>
            <a:ext cx="6064562" cy="2533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78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6.2 ORM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CF23E-725A-4E49-969E-5E6C34F40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16" y="1489403"/>
            <a:ext cx="5608154" cy="38791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6A749-CB1C-3F15-68F2-178C01058C13}"/>
              </a:ext>
            </a:extLst>
          </p:cNvPr>
          <p:cNvSpPr txBox="1"/>
          <p:nvPr/>
        </p:nvSpPr>
        <p:spPr>
          <a:xfrm>
            <a:off x="6711511" y="1489403"/>
            <a:ext cx="4539848" cy="33806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우리나라의 시장은 대부분이 </a:t>
            </a:r>
            <a:r>
              <a:rPr lang="en-US" altLang="ko-KR" sz="1200" dirty="0"/>
              <a:t>SI </a:t>
            </a:r>
            <a:r>
              <a:rPr lang="ko-KR" altLang="en-US" sz="1200" dirty="0"/>
              <a:t>또는 금융이기 때문에 비지니스가 매우 복잡하다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안정성과 속도를 중요시하기 때문에 직접 작성하는 </a:t>
            </a:r>
            <a:r>
              <a:rPr lang="en-US" altLang="ko-KR" sz="1200" dirty="0" err="1"/>
              <a:t>Mybatis</a:t>
            </a:r>
            <a:r>
              <a:rPr lang="ko-KR" altLang="en-US" sz="1200" dirty="0"/>
              <a:t>을 사용하는 것이 나을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하지만 </a:t>
            </a:r>
            <a:r>
              <a:rPr lang="en-US" altLang="ko-KR" sz="1200" dirty="0" err="1"/>
              <a:t>MyBatis</a:t>
            </a:r>
            <a:r>
              <a:rPr lang="ko-KR" altLang="en-US" sz="1200" dirty="0"/>
              <a:t>는 쿼리를 직접 작성해야 하기 때문에 </a:t>
            </a:r>
            <a:r>
              <a:rPr lang="en-US" altLang="ko-KR" sz="1200" dirty="0"/>
              <a:t>Hibernate</a:t>
            </a:r>
            <a:r>
              <a:rPr lang="ko-KR" altLang="en-US" sz="1200" dirty="0"/>
              <a:t>에 능숙해진다면 생산성을 상당히 높일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JPA</a:t>
            </a:r>
            <a:r>
              <a:rPr lang="ko-KR" altLang="en-US" sz="1200" dirty="0"/>
              <a:t>를 사용하면 통계나 동적 쿼리 같은 복잡한 쿼리를 처리하는 것이 어려우므로 </a:t>
            </a:r>
            <a:r>
              <a:rPr lang="en-US" altLang="ko-KR" sz="1200" dirty="0" err="1"/>
              <a:t>QueryDSL</a:t>
            </a:r>
            <a:r>
              <a:rPr lang="ko-KR" altLang="en-US" sz="1200" dirty="0"/>
              <a:t>을 함께 이용한다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MyBatis</a:t>
            </a:r>
            <a:r>
              <a:rPr lang="ko-KR" altLang="en-US" sz="1200" dirty="0"/>
              <a:t>와 </a:t>
            </a:r>
            <a:r>
              <a:rPr lang="en-US" altLang="ko-KR" sz="1200" dirty="0"/>
              <a:t>Hibernate </a:t>
            </a:r>
            <a:r>
              <a:rPr lang="ko-KR" altLang="en-US" sz="1200" dirty="0"/>
              <a:t>모두 각각의 특징을 갖고 있기 때문에 상황에 맞는 적합한 </a:t>
            </a:r>
            <a:r>
              <a:rPr lang="en-US" altLang="ko-KR" sz="1200" dirty="0"/>
              <a:t>ORM</a:t>
            </a:r>
            <a:r>
              <a:rPr lang="ko-KR" altLang="en-US" sz="1200" dirty="0"/>
              <a:t>을 사용하는 것이 중요하다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5280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7.5 </a:t>
            </a:r>
            <a:r>
              <a:rPr lang="en-US" altLang="ko-KR" sz="1400" b="1" dirty="0" err="1">
                <a:solidFill>
                  <a:srgbClr val="7030A0"/>
                </a:solidFill>
              </a:rPr>
              <a:t>JaCoCo</a:t>
            </a:r>
            <a:r>
              <a:rPr lang="ko-KR" altLang="en-US" sz="1400" b="1" dirty="0">
                <a:solidFill>
                  <a:srgbClr val="7030A0"/>
                </a:solidFill>
              </a:rPr>
              <a:t>를 활용한 테스트 커버리지 확인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7.5.1 </a:t>
            </a:r>
            <a:r>
              <a:rPr lang="en-US" altLang="ko-KR" sz="1400" b="1" dirty="0" err="1">
                <a:solidFill>
                  <a:srgbClr val="7030A0"/>
                </a:solidFill>
              </a:rPr>
              <a:t>JaCoCo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플러그인 설정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577E-1659-9D78-E8DB-A90F4A8EBB36}"/>
              </a:ext>
            </a:extLst>
          </p:cNvPr>
          <p:cNvSpPr txBox="1"/>
          <p:nvPr/>
        </p:nvSpPr>
        <p:spPr>
          <a:xfrm>
            <a:off x="1288505" y="4506944"/>
            <a:ext cx="4073773" cy="9387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&lt;dependency&gt;</a:t>
            </a:r>
          </a:p>
          <a:p>
            <a:pPr algn="l"/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org.jacoco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jacoco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-maven-plugin&lt;/</a:t>
            </a:r>
            <a:r>
              <a:rPr lang="en-US" altLang="ko-KR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&lt;version&gt;0.8.7&lt;/version&gt;</a:t>
            </a:r>
          </a:p>
          <a:p>
            <a:pPr algn="l"/>
            <a:r>
              <a:rPr lang="en-US" altLang="ko-KR" sz="1100" dirty="0">
                <a:solidFill>
                  <a:srgbClr val="0070C0"/>
                </a:solidFill>
                <a:latin typeface="Consolas" panose="020B0609020204030204" pitchFamily="49" charset="0"/>
              </a:rPr>
              <a:t>&lt;/dependency&gt;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C773D8-60A7-79D0-DC65-E0DA1AB33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26" y="4569882"/>
            <a:ext cx="876345" cy="812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D79A74-1CA4-E31A-9DED-E35A53BF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05" y="1412337"/>
            <a:ext cx="8344329" cy="1670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1CE23F-8BF2-4298-439F-E9A06BD1B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505" y="4086736"/>
            <a:ext cx="5550185" cy="279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9548E-24D1-9F87-49EA-7BA6FFC9AE70}"/>
              </a:ext>
            </a:extLst>
          </p:cNvPr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인텔리제이 실습</a:t>
            </a:r>
          </a:p>
        </p:txBody>
      </p:sp>
    </p:spTree>
    <p:extLst>
      <p:ext uri="{BB962C8B-B14F-4D97-AF65-F5344CB8AC3E}">
        <p14:creationId xmlns:p14="http://schemas.microsoft.com/office/powerpoint/2010/main" val="17870671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7.5.1 JaCoCo </a:t>
            </a:r>
            <a:r>
              <a:rPr lang="ko-KR" altLang="en-US" sz="1400" b="1">
                <a:solidFill>
                  <a:srgbClr val="7030A0"/>
                </a:solidFill>
              </a:rPr>
              <a:t>플러그인 설정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3515" y="1350027"/>
            <a:ext cx="5973825" cy="43242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 &lt;build&gt;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&lt;plugins&gt;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&lt;plugin&gt;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&lt;groupId&gt;org.springframework.boot&lt;/groupId&gt;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&lt;artifactId&gt;spring-boot-maven-plugin&lt;/artifactId&gt;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&lt;configuration&gt;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&lt;excludes&gt;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    &lt;exclude&gt;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        &lt;groupId&gt;org.projectlombok&lt;/groupId&gt;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        &lt;artifactId&gt;lombok&lt;/artifactId&gt;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    &lt;/exclude&gt;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    &lt;/excludes&gt;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    &lt;/configuration&gt;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    &lt;/plugin&gt;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&lt;!-- 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추가 코드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 --&gt;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&lt;plugin&gt;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&lt;groupId&gt;org.jacoco&lt;/groupId&gt;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&lt;artifactId&gt;jacoco-maven-plugin&lt;/artifactId&gt;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&lt;version&gt;0.8.7&lt;/version&gt;</a:t>
            </a:r>
          </a:p>
          <a:p>
            <a:pPr algn="l">
              <a:defRPr/>
            </a:pPr>
            <a:r>
              <a:rPr lang="ko-KR" altLang="en-US" sz="1100">
                <a:solidFill>
                  <a:srgbClr val="0070C0"/>
                </a:solidFill>
                <a:latin typeface="Consolas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&lt;!-- 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추가 코드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--&gt;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&lt;configuration&gt;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&lt;excludes&gt;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&lt;exclude&gt;**/ProductServiceImpl.class&lt;/exclude&gt;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&lt;/excludes&gt;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&lt;/configuration&gt;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93183" y="1215909"/>
            <a:ext cx="876345" cy="812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6684" y="1350027"/>
            <a:ext cx="2216264" cy="298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1439" y="5833850"/>
            <a:ext cx="8210972" cy="571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2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7.5.1 JaCoCo </a:t>
            </a:r>
            <a:r>
              <a:rPr lang="ko-KR" altLang="en-US" sz="1400" b="1">
                <a:solidFill>
                  <a:srgbClr val="7030A0"/>
                </a:solidFill>
              </a:rPr>
              <a:t>플러그인 설정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4752" y="1871012"/>
            <a:ext cx="5973825" cy="33085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solidFill>
                  <a:srgbClr val="FF0000"/>
                </a:solidFill>
                <a:latin typeface="Consolas"/>
              </a:rPr>
              <a:t>&lt;!-- 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추가 코드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 --&gt;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&lt;executions&gt;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&lt;execution&gt;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&lt;goals&gt;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&lt;goal&gt;prepare-agent&lt;/goal&gt;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&lt;/goals&gt;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&lt;/execution&gt;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&lt;execution&gt;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&lt;id&gt;jacoco-report&lt;/id&gt;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&lt;phase&gt;test&lt;/phase&gt;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&lt;goals&gt;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&lt;goal&gt;report&lt;/goal&gt;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&lt;/goals&gt;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&lt;/execution&gt;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&lt;execution&gt;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&lt;id&gt;jacoco-check&lt;/id&gt;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&lt;goals&gt;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&lt;goal&gt;check&lt;/goal&gt;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&lt;/goals&gt;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35517" y="1173576"/>
            <a:ext cx="876345" cy="812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8321" y="1333345"/>
            <a:ext cx="5950256" cy="342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2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7.5.1 JaCoCo </a:t>
            </a:r>
            <a:r>
              <a:rPr lang="ko-KR" altLang="en-US" sz="1400" b="1">
                <a:solidFill>
                  <a:srgbClr val="7030A0"/>
                </a:solidFill>
              </a:rPr>
              <a:t>플러그인 설정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1142" y="1327683"/>
            <a:ext cx="8445934" cy="4915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2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7.5.1 JaCoCo </a:t>
            </a:r>
            <a:r>
              <a:rPr lang="ko-KR" altLang="en-US" sz="1400" b="1">
                <a:solidFill>
                  <a:srgbClr val="7030A0"/>
                </a:solidFill>
              </a:rPr>
              <a:t>플러그인 설정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042" y="1404381"/>
            <a:ext cx="8395131" cy="3194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2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7.5.1 JaCoCo </a:t>
            </a:r>
            <a:r>
              <a:rPr lang="ko-KR" altLang="en-US" sz="1400" b="1">
                <a:solidFill>
                  <a:srgbClr val="7030A0"/>
                </a:solidFill>
              </a:rPr>
              <a:t>플러그인 설정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6596" y="1446668"/>
            <a:ext cx="8071265" cy="363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377538" y="1858488"/>
            <a:ext cx="4667002" cy="1751611"/>
          </a:xfrm>
          <a:prstGeom prst="rect">
            <a:avLst/>
          </a:prstGeom>
          <a:noFill/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77538" y="3659722"/>
            <a:ext cx="4667002" cy="1425684"/>
          </a:xfrm>
          <a:prstGeom prst="rect">
            <a:avLst/>
          </a:prstGeom>
          <a:noFill/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952" y="3659722"/>
            <a:ext cx="3900815" cy="825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마지막으로 </a:t>
            </a:r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value </a:t>
            </a:r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태그로는 커버리지 지표를 설정한다</a:t>
            </a:r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. </a:t>
            </a:r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측정한 커버리지를 어떤 방식으로 보여주는지 설정하며</a:t>
            </a:r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, </a:t>
            </a:r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총</a:t>
            </a:r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5</a:t>
            </a:r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가지 방식 중에서 선택할 수 있다</a:t>
            </a:r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  <a:latin typeface="Consolas"/>
              </a:rPr>
              <a:t>.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044540" y="3734790"/>
            <a:ext cx="38541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7.5.1 JaCoCo </a:t>
            </a:r>
            <a:r>
              <a:rPr lang="ko-KR" altLang="en-US" sz="1400" b="1">
                <a:solidFill>
                  <a:srgbClr val="7030A0"/>
                </a:solidFill>
              </a:rPr>
              <a:t>플러그인 설정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22402" y="1107367"/>
            <a:ext cx="876345" cy="812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930055" y="1580463"/>
            <a:ext cx="5973825" cy="50013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100">
                <a:solidFill>
                  <a:srgbClr val="FF0000"/>
                </a:solidFill>
                <a:latin typeface="Consolas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&lt;!-- </a:t>
            </a:r>
            <a:r>
              <a:rPr lang="ko-KR" altLang="en-US" sz="1100">
                <a:solidFill>
                  <a:srgbClr val="FF0000"/>
                </a:solidFill>
                <a:latin typeface="Consolas"/>
              </a:rPr>
              <a:t>추가 코드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 --&gt;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&lt;configuration&gt;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&lt;rules&gt;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&lt;rule&gt;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&lt;element&gt;BUNDLE&lt;/element&gt;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&lt;limits&gt;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&lt;limit&gt;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    &lt;counter&gt;INSTRUCTION&lt;/counter&gt;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    &lt;value&gt;COVEREDRATIO&lt;/value&gt;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    &lt;minimum&gt;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0.80</a:t>
            </a:r>
            <a:r>
              <a:rPr lang="en-US" altLang="ko-KR" sz="1100">
                <a:solidFill>
                  <a:srgbClr val="0070C0"/>
                </a:solidFill>
                <a:latin typeface="Consolas"/>
              </a:rPr>
              <a:t>&lt;/minimum&gt;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&lt;/limit&gt;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&lt;/limits&gt;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&lt;element&gt;METHOD&lt;/element&gt;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&lt;limits&gt;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&lt;limit&gt;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    &lt;counter&gt;LINE&lt;/counter&gt;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    &lt;value&gt;TOTALCOUNT&lt;/value&gt;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    &lt;maximum&gt;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50</a:t>
            </a:r>
            <a:r>
              <a:rPr lang="en-US" altLang="ko-KR" sz="1100">
                <a:solidFill>
                  <a:srgbClr val="0070C0"/>
                </a:solidFill>
                <a:latin typeface="Consolas"/>
              </a:rPr>
              <a:t>&lt;/maximum&gt;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    &lt;/limit&gt;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    &lt;/limits&gt;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    &lt;/rule&gt;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    &lt;/rules&gt;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    &lt;/configuration&gt;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    &lt;/execution&gt;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    &lt;/executions&gt;</a:t>
            </a:r>
          </a:p>
          <a:p>
            <a:pPr algn="l">
              <a:defRPr/>
            </a:pPr>
            <a:r>
              <a:rPr lang="en-US" altLang="ko-KR" sz="1100">
                <a:solidFill>
                  <a:srgbClr val="0070C0"/>
                </a:solidFill>
                <a:latin typeface="Consolas"/>
              </a:rPr>
              <a:t>            &lt;/plugin&gt;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    &lt;/plugins&gt;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    &lt;/build&gt;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&lt;/project&gt;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2451" y="1121904"/>
            <a:ext cx="6623390" cy="323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64939" y="5653860"/>
            <a:ext cx="8255424" cy="774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7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7.5.2 </a:t>
            </a:r>
            <a:r>
              <a:rPr lang="ko-KR" altLang="en-US" sz="1400" b="1">
                <a:solidFill>
                  <a:srgbClr val="7030A0"/>
                </a:solidFill>
              </a:rPr>
              <a:t>테스트 커버리지 확인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0753" y="1339424"/>
            <a:ext cx="7861704" cy="533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3363" y="1606137"/>
            <a:ext cx="1248471" cy="17286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7835" y="3406122"/>
            <a:ext cx="8204622" cy="628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76664" y="3249347"/>
            <a:ext cx="2552831" cy="313071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00238" y="3693319"/>
            <a:ext cx="63293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7.5.2 </a:t>
            </a:r>
            <a:r>
              <a:rPr lang="ko-KR" altLang="en-US" sz="1400" b="1">
                <a:solidFill>
                  <a:srgbClr val="7030A0"/>
                </a:solidFill>
              </a:rPr>
              <a:t>테스트 커버리지 확인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3932" y="1285885"/>
            <a:ext cx="8210972" cy="685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3932" y="2169595"/>
            <a:ext cx="8217322" cy="16637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7.5.2 </a:t>
            </a:r>
            <a:r>
              <a:rPr lang="ko-KR" altLang="en-US" sz="1400" b="1">
                <a:solidFill>
                  <a:srgbClr val="7030A0"/>
                </a:solidFill>
              </a:rPr>
              <a:t>테스트 커버리지 확인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1899" y="1494364"/>
            <a:ext cx="8191921" cy="2800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1899" y="4632923"/>
            <a:ext cx="8191921" cy="774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6.2 ORM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09C623-F816-60E7-EB87-2E4C77E6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12" y="1006350"/>
            <a:ext cx="8261775" cy="4845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948426" y="1004176"/>
            <a:ext cx="440537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00B050"/>
                </a:solidFill>
              </a:rPr>
              <a:t>-SQL </a:t>
            </a:r>
            <a:r>
              <a:rPr lang="ko-KR" altLang="en-US" sz="900" b="1" dirty="0">
                <a:solidFill>
                  <a:srgbClr val="00B050"/>
                </a:solidFill>
              </a:rPr>
              <a:t>쿼리가 아닌 직관적인 코드로 데이터를 조작할 수 있다</a:t>
            </a:r>
          </a:p>
          <a:p>
            <a:r>
              <a:rPr lang="ko-KR" altLang="en-US" sz="900" b="1" dirty="0">
                <a:solidFill>
                  <a:srgbClr val="00B050"/>
                </a:solidFill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</a:rPr>
              <a:t>:</a:t>
            </a:r>
            <a:r>
              <a:rPr lang="ko-KR" altLang="en-US" sz="900" b="1" dirty="0">
                <a:solidFill>
                  <a:srgbClr val="00B050"/>
                </a:solidFill>
              </a:rPr>
              <a:t>쿼리를 짜지 않아 개발자가 비즈니스 </a:t>
            </a:r>
            <a:r>
              <a:rPr lang="ko-KR" altLang="en-US" sz="900" b="1" dirty="0" err="1">
                <a:solidFill>
                  <a:srgbClr val="00B050"/>
                </a:solidFill>
              </a:rPr>
              <a:t>로직에</a:t>
            </a:r>
            <a:r>
              <a:rPr lang="ko-KR" altLang="en-US" sz="900" b="1" dirty="0">
                <a:solidFill>
                  <a:srgbClr val="00B050"/>
                </a:solidFill>
              </a:rPr>
              <a:t> 집중 할 수 있음</a:t>
            </a:r>
          </a:p>
          <a:p>
            <a:endParaRPr lang="ko-KR" altLang="en-US" sz="900" b="1" dirty="0">
              <a:solidFill>
                <a:srgbClr val="00B050"/>
              </a:solidFill>
            </a:endParaRPr>
          </a:p>
          <a:p>
            <a:r>
              <a:rPr lang="en-US" altLang="ko-KR" sz="900" b="1" dirty="0">
                <a:solidFill>
                  <a:srgbClr val="00B050"/>
                </a:solidFill>
              </a:rPr>
              <a:t>-</a:t>
            </a:r>
            <a:r>
              <a:rPr lang="ko-KR" altLang="en-US" sz="900" b="1" dirty="0">
                <a:solidFill>
                  <a:srgbClr val="00B050"/>
                </a:solidFill>
              </a:rPr>
              <a:t>재사용 및 유지보수가 편리</a:t>
            </a:r>
          </a:p>
          <a:p>
            <a:r>
              <a:rPr lang="ko-KR" altLang="en-US" sz="900" b="1" dirty="0">
                <a:solidFill>
                  <a:srgbClr val="00B050"/>
                </a:solidFill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</a:rPr>
              <a:t>:ORM</a:t>
            </a:r>
            <a:r>
              <a:rPr lang="ko-KR" altLang="en-US" sz="900" b="1" dirty="0">
                <a:solidFill>
                  <a:srgbClr val="00B050"/>
                </a:solidFill>
              </a:rPr>
              <a:t>은 독립적으로 작성 되어 재사용 가능</a:t>
            </a:r>
          </a:p>
          <a:p>
            <a:r>
              <a:rPr lang="ko-KR" altLang="en-US" sz="900" b="1" dirty="0">
                <a:solidFill>
                  <a:srgbClr val="00B050"/>
                </a:solidFill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</a:rPr>
              <a:t>(ORM</a:t>
            </a:r>
            <a:r>
              <a:rPr lang="ko-KR" altLang="en-US" sz="900" b="1" dirty="0">
                <a:solidFill>
                  <a:srgbClr val="00B050"/>
                </a:solidFill>
              </a:rPr>
              <a:t>이 하나의 클래스로 작성이 되기 때문에 다른 곳에서 사용이 가능하고</a:t>
            </a:r>
            <a:r>
              <a:rPr lang="en-US" altLang="ko-KR" sz="900" b="1" dirty="0">
                <a:solidFill>
                  <a:srgbClr val="00B050"/>
                </a:solidFill>
              </a:rPr>
              <a:t>, </a:t>
            </a:r>
            <a:endParaRPr lang="en-US" altLang="ko-KR" sz="900" b="1" dirty="0" smtClean="0">
              <a:solidFill>
                <a:srgbClr val="00B050"/>
              </a:solidFill>
            </a:endParaRPr>
          </a:p>
          <a:p>
            <a:r>
              <a:rPr lang="en-US" altLang="ko-KR" sz="900" b="1" dirty="0">
                <a:solidFill>
                  <a:srgbClr val="00B050"/>
                </a:solidFill>
              </a:rPr>
              <a:t> 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수정이 </a:t>
            </a:r>
            <a:r>
              <a:rPr lang="ko-KR" altLang="en-US" sz="900" b="1" dirty="0">
                <a:solidFill>
                  <a:srgbClr val="00B050"/>
                </a:solidFill>
              </a:rPr>
              <a:t>필요할 때 </a:t>
            </a:r>
            <a:r>
              <a:rPr lang="en-US" altLang="ko-KR" sz="900" b="1" dirty="0">
                <a:solidFill>
                  <a:srgbClr val="00B050"/>
                </a:solidFill>
              </a:rPr>
              <a:t>ORM</a:t>
            </a:r>
            <a:r>
              <a:rPr lang="ko-KR" altLang="en-US" sz="900" b="1" dirty="0">
                <a:solidFill>
                  <a:srgbClr val="00B050"/>
                </a:solidFill>
              </a:rPr>
              <a:t>만 수정하면 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모든 곳에 </a:t>
            </a:r>
            <a:r>
              <a:rPr lang="ko-KR" altLang="en-US" sz="900" b="1" dirty="0">
                <a:solidFill>
                  <a:srgbClr val="00B050"/>
                </a:solidFill>
              </a:rPr>
              <a:t>반영되기 때문에 유지보수에 편리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)</a:t>
            </a:r>
            <a:endParaRPr lang="en-US" altLang="ko-KR" sz="900" b="1" dirty="0">
              <a:solidFill>
                <a:srgbClr val="00B050"/>
              </a:solidFill>
            </a:endParaRPr>
          </a:p>
          <a:p>
            <a:endParaRPr lang="en-US" altLang="ko-KR" sz="900" b="1" dirty="0">
              <a:solidFill>
                <a:srgbClr val="00B050"/>
              </a:solidFill>
            </a:endParaRPr>
          </a:p>
          <a:p>
            <a:r>
              <a:rPr lang="en-US" altLang="ko-KR" sz="900" b="1" dirty="0" smtClean="0">
                <a:solidFill>
                  <a:srgbClr val="00B050"/>
                </a:solidFill>
              </a:rPr>
              <a:t>-</a:t>
            </a:r>
            <a:r>
              <a:rPr lang="ko-KR" altLang="en-US" sz="900" b="1" dirty="0" err="1" smtClean="0">
                <a:solidFill>
                  <a:srgbClr val="00B050"/>
                </a:solidFill>
              </a:rPr>
              <a:t>매핑정보를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900" b="1" dirty="0">
                <a:solidFill>
                  <a:srgbClr val="00B050"/>
                </a:solidFill>
              </a:rPr>
              <a:t>명확하게 설계하기 때문에 따로 데이터베이스가 필요 없음</a:t>
            </a:r>
          </a:p>
        </p:txBody>
      </p:sp>
    </p:spTree>
    <p:extLst>
      <p:ext uri="{BB962C8B-B14F-4D97-AF65-F5344CB8AC3E}">
        <p14:creationId xmlns:p14="http://schemas.microsoft.com/office/powerpoint/2010/main" val="6096500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7.5.2 </a:t>
            </a:r>
            <a:r>
              <a:rPr lang="ko-KR" altLang="en-US" sz="1400" b="1">
                <a:solidFill>
                  <a:srgbClr val="7030A0"/>
                </a:solidFill>
              </a:rPr>
              <a:t>테스트 커버리지 확인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448" y="1302342"/>
            <a:ext cx="8185571" cy="1035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9448" y="2546778"/>
            <a:ext cx="3886436" cy="3779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76167" y="4440649"/>
            <a:ext cx="8172870" cy="1162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75925" y="2809843"/>
            <a:ext cx="4248368" cy="1238314"/>
          </a:xfrm>
          <a:prstGeom prst="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7.6 </a:t>
            </a:r>
            <a:r>
              <a:rPr lang="ko-KR" altLang="en-US" sz="1400" b="1" dirty="0">
                <a:solidFill>
                  <a:srgbClr val="7030A0"/>
                </a:solidFill>
              </a:rPr>
              <a:t>테스트 주도 개발</a:t>
            </a:r>
            <a:r>
              <a:rPr lang="en-US" altLang="ko-KR" sz="1400" b="1" dirty="0">
                <a:solidFill>
                  <a:srgbClr val="7030A0"/>
                </a:solidFill>
              </a:rPr>
              <a:t>(TDD)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7FB2AD-F7E5-BFFB-1718-F8C7E71B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67" y="1309930"/>
            <a:ext cx="8312577" cy="984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5B35DD-28F7-18B5-F5C9-370ABFDB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43" y="2370650"/>
            <a:ext cx="7995061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402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7.6.1 </a:t>
            </a:r>
            <a:r>
              <a:rPr lang="ko-KR" altLang="en-US" sz="1400" b="1">
                <a:solidFill>
                  <a:srgbClr val="7030A0"/>
                </a:solidFill>
              </a:rPr>
              <a:t>테스트 주도 개발의 개발 주기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1083" y="1409403"/>
            <a:ext cx="4134062" cy="298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3648" y="1320338"/>
            <a:ext cx="2457576" cy="23369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51083" y="3842195"/>
            <a:ext cx="8147469" cy="1968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461934" y="3891493"/>
            <a:ext cx="455085" cy="249977"/>
          </a:xfrm>
          <a:prstGeom prst="rect">
            <a:avLst/>
          </a:prstGeom>
          <a:solidFill>
            <a:schemeClr val="lt1"/>
          </a:solidFill>
        </p:spPr>
        <p:txBody>
          <a:bodyPr wrap="square" lIns="0" tIns="36004" rIns="0">
            <a:spAutoFit/>
          </a:bodyPr>
          <a:lstStyle/>
          <a:p>
            <a:pPr>
              <a:defRPr/>
            </a:pPr>
            <a:r>
              <a:rPr lang="ko-KR" altLang="en-US" sz="1100"/>
              <a:t>단계로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2500" y="5469468"/>
            <a:ext cx="317500" cy="253152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 lIns="0" tIns="36004" rIns="0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주도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270250" y="5715000"/>
            <a:ext cx="45402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7.6.2 </a:t>
            </a:r>
            <a:r>
              <a:rPr lang="ko-KR" altLang="en-US" sz="1400" b="1" dirty="0">
                <a:solidFill>
                  <a:srgbClr val="7030A0"/>
                </a:solidFill>
              </a:rPr>
              <a:t>테스트 주도 개발의 효과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383865-2886-3377-4268-46490A44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70" y="1364673"/>
            <a:ext cx="8344329" cy="4781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7C92C8-8E53-DDA5-8585-F2423ACB1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311" y="3927316"/>
            <a:ext cx="255320" cy="260363"/>
          </a:xfrm>
          <a:prstGeom prst="rect">
            <a:avLst/>
          </a:prstGeom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E43B6B-52DD-0C9F-897E-E99149893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559" y="3985873"/>
            <a:ext cx="203210" cy="2603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132808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7.6.2 </a:t>
            </a:r>
            <a:r>
              <a:rPr lang="ko-KR" altLang="en-US" sz="1400" b="1" dirty="0">
                <a:solidFill>
                  <a:srgbClr val="7030A0"/>
                </a:solidFill>
              </a:rPr>
              <a:t>테스트 주도 개발의 효과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C0CDAF-ABBE-2425-8B96-67F4BAEB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86" y="1342712"/>
            <a:ext cx="8020462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35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6.2 ORM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C1E654-69D4-41CE-1832-D208F775359A}"/>
              </a:ext>
            </a:extLst>
          </p:cNvPr>
          <p:cNvSpPr/>
          <p:nvPr/>
        </p:nvSpPr>
        <p:spPr>
          <a:xfrm>
            <a:off x="2778826" y="1508166"/>
            <a:ext cx="142504" cy="16625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7EAF3-7812-5CDF-4B5F-2B07012D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43" y="1155096"/>
            <a:ext cx="8439584" cy="4635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846DBB-5F3C-EA4F-751A-61BB803060AE}"/>
              </a:ext>
            </a:extLst>
          </p:cNvPr>
          <p:cNvSpPr txBox="1"/>
          <p:nvPr/>
        </p:nvSpPr>
        <p:spPr>
          <a:xfrm>
            <a:off x="2167245" y="1508166"/>
            <a:ext cx="412073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ORM</a:t>
            </a:r>
            <a:r>
              <a:rPr lang="ko-KR" altLang="en-US" sz="1200" b="1" dirty="0"/>
              <a:t>만으로 온전한 서비스를 구현하기에는 한계가 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268428" y="92394"/>
            <a:ext cx="496161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00B050"/>
                </a:solidFill>
              </a:rPr>
              <a:t>복잡성이 커질 경우에 </a:t>
            </a:r>
            <a:r>
              <a:rPr lang="en-US" altLang="ko-KR" sz="800" dirty="0">
                <a:solidFill>
                  <a:srgbClr val="00B050"/>
                </a:solidFill>
              </a:rPr>
              <a:t>ORM</a:t>
            </a:r>
            <a:r>
              <a:rPr lang="ko-KR" altLang="en-US" sz="800" dirty="0">
                <a:solidFill>
                  <a:srgbClr val="00B050"/>
                </a:solidFill>
              </a:rPr>
              <a:t>만으로 구현하기 어려움</a:t>
            </a:r>
            <a:r>
              <a:rPr lang="ko-KR" altLang="en-US" sz="800" dirty="0">
                <a:solidFill>
                  <a:srgbClr val="00B050"/>
                </a:solidFill>
              </a:rPr>
              <a:t/>
            </a:r>
            <a:br>
              <a:rPr lang="ko-KR" altLang="en-US" sz="800" dirty="0">
                <a:solidFill>
                  <a:srgbClr val="00B050"/>
                </a:solidFill>
              </a:rPr>
            </a:br>
            <a:r>
              <a:rPr lang="en-US" altLang="ko-KR" sz="800" dirty="0">
                <a:solidFill>
                  <a:srgbClr val="00B050"/>
                </a:solidFill>
              </a:rPr>
              <a:t>(</a:t>
            </a:r>
            <a:r>
              <a:rPr lang="ko-KR" altLang="en-US" sz="800" dirty="0">
                <a:solidFill>
                  <a:srgbClr val="00B050"/>
                </a:solidFill>
              </a:rPr>
              <a:t>직접 쿼리를 작성하지 않고 코드 만으로 이 쿼리를 구하기 때문에 그만큼 디테일이 떨어질 수밖에 </a:t>
            </a:r>
            <a:r>
              <a:rPr lang="ko-KR" altLang="en-US" sz="800" dirty="0" smtClean="0">
                <a:solidFill>
                  <a:srgbClr val="00B050"/>
                </a:solidFill>
              </a:rPr>
              <a:t>없고</a:t>
            </a:r>
            <a:r>
              <a:rPr lang="en-US" altLang="ko-KR" sz="800" dirty="0" smtClean="0">
                <a:solidFill>
                  <a:srgbClr val="00B050"/>
                </a:solidFill>
              </a:rPr>
              <a:t>,</a:t>
            </a:r>
            <a:r>
              <a:rPr lang="ko-KR" altLang="en-US" sz="800" dirty="0" smtClean="0">
                <a:solidFill>
                  <a:srgbClr val="00B050"/>
                </a:solidFill>
              </a:rPr>
              <a:t/>
            </a:r>
            <a:br>
              <a:rPr lang="ko-KR" altLang="en-US" sz="800" dirty="0" smtClean="0">
                <a:solidFill>
                  <a:srgbClr val="00B050"/>
                </a:solidFill>
              </a:rPr>
            </a:br>
            <a:r>
              <a:rPr lang="ko-KR" altLang="en-US" sz="800" dirty="0" smtClean="0">
                <a:solidFill>
                  <a:srgbClr val="00B050"/>
                </a:solidFill>
              </a:rPr>
              <a:t>복잡한 </a:t>
            </a:r>
            <a:r>
              <a:rPr lang="ko-KR" altLang="en-US" sz="800" dirty="0">
                <a:solidFill>
                  <a:srgbClr val="00B050"/>
                </a:solidFill>
              </a:rPr>
              <a:t>쿼리를 짜야 되는 경우 이것을 코드로 대치하면 불편한 부분이 </a:t>
            </a:r>
            <a:r>
              <a:rPr lang="ko-KR" altLang="en-US" sz="800" dirty="0" smtClean="0">
                <a:solidFill>
                  <a:srgbClr val="00B050"/>
                </a:solidFill>
              </a:rPr>
              <a:t>있음</a:t>
            </a:r>
            <a:endParaRPr lang="en-US" altLang="ko-KR" sz="800" dirty="0" smtClean="0">
              <a:solidFill>
                <a:srgbClr val="00B050"/>
              </a:solidFill>
            </a:endParaRPr>
          </a:p>
          <a:p>
            <a:r>
              <a:rPr lang="ko-KR" altLang="en-US" sz="800" dirty="0">
                <a:solidFill>
                  <a:srgbClr val="00B050"/>
                </a:solidFill>
              </a:rPr>
              <a:t/>
            </a:r>
            <a:br>
              <a:rPr lang="ko-KR" altLang="en-US" sz="800" dirty="0">
                <a:solidFill>
                  <a:srgbClr val="00B050"/>
                </a:solidFill>
              </a:rPr>
            </a:br>
            <a:r>
              <a:rPr lang="ko-KR" altLang="en-US" sz="800" dirty="0" smtClean="0">
                <a:solidFill>
                  <a:srgbClr val="00B050"/>
                </a:solidFill>
              </a:rPr>
              <a:t>그렇지만</a:t>
            </a:r>
            <a:r>
              <a:rPr lang="ko-KR" altLang="en-US" sz="800" dirty="0">
                <a:solidFill>
                  <a:srgbClr val="00B050"/>
                </a:solidFill>
              </a:rPr>
              <a:t> 대부분의 간단한 비즈니스 </a:t>
            </a:r>
            <a:r>
              <a:rPr lang="ko-KR" altLang="en-US" sz="800" dirty="0" err="1">
                <a:solidFill>
                  <a:srgbClr val="00B050"/>
                </a:solidFill>
              </a:rPr>
              <a:t>로직은</a:t>
            </a:r>
            <a:r>
              <a:rPr lang="ko-KR" altLang="en-US" sz="800" dirty="0">
                <a:solidFill>
                  <a:srgbClr val="00B050"/>
                </a:solidFill>
              </a:rPr>
              <a:t> </a:t>
            </a:r>
            <a:endParaRPr lang="en-US" altLang="ko-KR" sz="800" dirty="0" smtClean="0">
              <a:solidFill>
                <a:srgbClr val="00B050"/>
              </a:solidFill>
            </a:endParaRPr>
          </a:p>
          <a:p>
            <a:r>
              <a:rPr lang="ko-KR" altLang="en-US" sz="800" dirty="0" smtClean="0">
                <a:solidFill>
                  <a:srgbClr val="00B050"/>
                </a:solidFill>
              </a:rPr>
              <a:t>이 </a:t>
            </a:r>
            <a:r>
              <a:rPr lang="ko-KR" altLang="en-US" sz="800" dirty="0">
                <a:solidFill>
                  <a:srgbClr val="00B050"/>
                </a:solidFill>
              </a:rPr>
              <a:t>코드 만으로 </a:t>
            </a:r>
            <a:r>
              <a:rPr lang="ko-KR" altLang="en-US" sz="800" dirty="0" smtClean="0">
                <a:solidFill>
                  <a:srgbClr val="00B050"/>
                </a:solidFill>
              </a:rPr>
              <a:t>처리가 가능하기 </a:t>
            </a:r>
            <a:r>
              <a:rPr lang="ko-KR" altLang="en-US" sz="800" dirty="0">
                <a:solidFill>
                  <a:srgbClr val="00B050"/>
                </a:solidFill>
              </a:rPr>
              <a:t>때문에 </a:t>
            </a:r>
            <a:r>
              <a:rPr lang="ko-KR" altLang="en-US" sz="800" dirty="0" smtClean="0">
                <a:solidFill>
                  <a:srgbClr val="00B050"/>
                </a:solidFill>
              </a:rPr>
              <a:t>어느 </a:t>
            </a:r>
            <a:r>
              <a:rPr lang="ko-KR" altLang="en-US" sz="800" dirty="0">
                <a:solidFill>
                  <a:srgbClr val="00B050"/>
                </a:solidFill>
              </a:rPr>
              <a:t>정도 단점은 보안이 가능</a:t>
            </a:r>
            <a:r>
              <a:rPr lang="ko-KR" altLang="en-US" sz="800" dirty="0">
                <a:solidFill>
                  <a:srgbClr val="00B050"/>
                </a:solidFill>
              </a:rPr>
              <a:t/>
            </a:r>
            <a:br>
              <a:rPr lang="ko-KR" altLang="en-US" sz="800" dirty="0">
                <a:solidFill>
                  <a:srgbClr val="00B050"/>
                </a:solidFill>
              </a:rPr>
            </a:br>
            <a:endParaRPr lang="en-US" altLang="ko-KR" sz="800" dirty="0" smtClean="0">
              <a:solidFill>
                <a:srgbClr val="00B050"/>
              </a:solidFill>
            </a:endParaRPr>
          </a:p>
          <a:p>
            <a:r>
              <a:rPr lang="ko-KR" altLang="en-US" sz="800" dirty="0" smtClean="0">
                <a:solidFill>
                  <a:srgbClr val="00B050"/>
                </a:solidFill>
              </a:rPr>
              <a:t>직접 </a:t>
            </a:r>
            <a:r>
              <a:rPr lang="ko-KR" altLang="en-US" sz="800" dirty="0">
                <a:solidFill>
                  <a:srgbClr val="00B050"/>
                </a:solidFill>
              </a:rPr>
              <a:t>쿼리를 짜야 되는 </a:t>
            </a:r>
            <a:r>
              <a:rPr lang="ko-KR" altLang="en-US" sz="800" dirty="0" smtClean="0">
                <a:solidFill>
                  <a:srgbClr val="00B050"/>
                </a:solidFill>
              </a:rPr>
              <a:t>경우 다른 </a:t>
            </a:r>
            <a:r>
              <a:rPr lang="ko-KR" altLang="en-US" sz="800" dirty="0">
                <a:solidFill>
                  <a:srgbClr val="00B050"/>
                </a:solidFill>
              </a:rPr>
              <a:t>라이브러리를 </a:t>
            </a:r>
            <a:r>
              <a:rPr lang="ko-KR" altLang="en-US" sz="800" dirty="0" smtClean="0">
                <a:solidFill>
                  <a:srgbClr val="00B050"/>
                </a:solidFill>
              </a:rPr>
              <a:t>사용해서 그 </a:t>
            </a:r>
            <a:r>
              <a:rPr lang="ko-KR" altLang="en-US" sz="800" dirty="0">
                <a:solidFill>
                  <a:srgbClr val="00B050"/>
                </a:solidFill>
              </a:rPr>
              <a:t>부분만 따로 처리가 </a:t>
            </a:r>
            <a:r>
              <a:rPr lang="ko-KR" altLang="en-US" sz="800" dirty="0" smtClean="0">
                <a:solidFill>
                  <a:srgbClr val="00B050"/>
                </a:solidFill>
              </a:rPr>
              <a:t>가능</a:t>
            </a:r>
            <a:endParaRPr lang="en-US" altLang="ko-KR" sz="800" dirty="0" smtClean="0">
              <a:solidFill>
                <a:srgbClr val="00B050"/>
              </a:solidFill>
            </a:endParaRPr>
          </a:p>
          <a:p>
            <a:r>
              <a:rPr lang="ko-KR" altLang="en-US" sz="800" dirty="0">
                <a:solidFill>
                  <a:srgbClr val="00B050"/>
                </a:solidFill>
              </a:rPr>
              <a:t/>
            </a:r>
            <a:br>
              <a:rPr lang="ko-KR" altLang="en-US" sz="800" dirty="0">
                <a:solidFill>
                  <a:srgbClr val="00B050"/>
                </a:solidFill>
              </a:rPr>
            </a:br>
            <a:r>
              <a:rPr lang="ko-KR" altLang="en-US" sz="800" dirty="0">
                <a:solidFill>
                  <a:srgbClr val="00B050"/>
                </a:solidFill>
              </a:rPr>
              <a:t>잘못 구현할 경우에 속도 저하가 </a:t>
            </a:r>
            <a:r>
              <a:rPr lang="ko-KR" altLang="en-US" sz="800" dirty="0" smtClean="0">
                <a:solidFill>
                  <a:srgbClr val="00B050"/>
                </a:solidFill>
              </a:rPr>
              <a:t>발생</a:t>
            </a:r>
            <a:endParaRPr lang="en-US" altLang="ko-KR" sz="800" dirty="0" smtClean="0">
              <a:solidFill>
                <a:srgbClr val="00B050"/>
              </a:solidFill>
            </a:endParaRPr>
          </a:p>
          <a:p>
            <a:r>
              <a:rPr lang="en-US" altLang="ko-KR" sz="800" dirty="0" smtClean="0">
                <a:solidFill>
                  <a:srgbClr val="00B050"/>
                </a:solidFill>
              </a:rPr>
              <a:t>(</a:t>
            </a:r>
            <a:r>
              <a:rPr lang="ko-KR" altLang="en-US" sz="800" dirty="0" smtClean="0">
                <a:solidFill>
                  <a:srgbClr val="00B050"/>
                </a:solidFill>
              </a:rPr>
              <a:t>이 </a:t>
            </a:r>
            <a:r>
              <a:rPr lang="ko-KR" altLang="en-US" sz="800" dirty="0">
                <a:solidFill>
                  <a:srgbClr val="00B050"/>
                </a:solidFill>
              </a:rPr>
              <a:t>부분에 대해서 코드를 작성하는 </a:t>
            </a:r>
            <a:r>
              <a:rPr lang="ko-KR" altLang="en-US" sz="800" dirty="0" smtClean="0">
                <a:solidFill>
                  <a:srgbClr val="00B050"/>
                </a:solidFill>
              </a:rPr>
              <a:t>것을 쿼리로 </a:t>
            </a:r>
            <a:r>
              <a:rPr lang="ko-KR" altLang="en-US" sz="800" dirty="0" err="1">
                <a:solidFill>
                  <a:srgbClr val="00B050"/>
                </a:solidFill>
              </a:rPr>
              <a:t>컨버팅</a:t>
            </a:r>
            <a:r>
              <a:rPr lang="ko-KR" altLang="en-US" sz="800" dirty="0">
                <a:solidFill>
                  <a:srgbClr val="00B050"/>
                </a:solidFill>
              </a:rPr>
              <a:t> 해주는 작업이 있기 </a:t>
            </a:r>
            <a:r>
              <a:rPr lang="ko-KR" altLang="en-US" sz="800" dirty="0" smtClean="0">
                <a:solidFill>
                  <a:srgbClr val="00B050"/>
                </a:solidFill>
              </a:rPr>
              <a:t>때문이고</a:t>
            </a:r>
            <a:r>
              <a:rPr lang="en-US" altLang="ko-KR" sz="800" dirty="0" smtClean="0">
                <a:solidFill>
                  <a:srgbClr val="00B050"/>
                </a:solidFill>
              </a:rPr>
              <a:t>,</a:t>
            </a:r>
            <a:r>
              <a:rPr lang="ko-KR" altLang="en-US" sz="800" dirty="0">
                <a:solidFill>
                  <a:srgbClr val="00B050"/>
                </a:solidFill>
              </a:rPr>
              <a:t/>
            </a:r>
            <a:br>
              <a:rPr lang="ko-KR" altLang="en-US" sz="800" dirty="0">
                <a:solidFill>
                  <a:srgbClr val="00B050"/>
                </a:solidFill>
              </a:rPr>
            </a:br>
            <a:r>
              <a:rPr lang="ko-KR" altLang="en-US" sz="800" dirty="0">
                <a:solidFill>
                  <a:srgbClr val="00B050"/>
                </a:solidFill>
              </a:rPr>
              <a:t>우리가 작성하는 코드가 제대로 구현이 되어있지 </a:t>
            </a:r>
            <a:r>
              <a:rPr lang="ko-KR" altLang="en-US" sz="800" dirty="0" smtClean="0">
                <a:solidFill>
                  <a:srgbClr val="00B050"/>
                </a:solidFill>
              </a:rPr>
              <a:t>않으면 </a:t>
            </a:r>
            <a:endParaRPr lang="en-US" altLang="ko-KR" sz="800" dirty="0" smtClean="0">
              <a:solidFill>
                <a:srgbClr val="00B050"/>
              </a:solidFill>
            </a:endParaRPr>
          </a:p>
          <a:p>
            <a:r>
              <a:rPr lang="ko-KR" altLang="en-US" sz="800" dirty="0" smtClean="0">
                <a:solidFill>
                  <a:srgbClr val="00B050"/>
                </a:solidFill>
              </a:rPr>
              <a:t>그만큼 </a:t>
            </a:r>
            <a:r>
              <a:rPr lang="ko-KR" altLang="en-US" sz="800" dirty="0" err="1">
                <a:solidFill>
                  <a:srgbClr val="00B050"/>
                </a:solidFill>
              </a:rPr>
              <a:t>컨버팅</a:t>
            </a:r>
            <a:r>
              <a:rPr lang="ko-KR" altLang="en-US" sz="800" dirty="0">
                <a:solidFill>
                  <a:srgbClr val="00B050"/>
                </a:solidFill>
              </a:rPr>
              <a:t> 하는데 속도 저하가 발생할 수밖에 </a:t>
            </a:r>
            <a:r>
              <a:rPr lang="ko-KR" altLang="en-US" sz="800" dirty="0" smtClean="0">
                <a:solidFill>
                  <a:srgbClr val="00B050"/>
                </a:solidFill>
              </a:rPr>
              <a:t>없음</a:t>
            </a:r>
            <a:r>
              <a:rPr lang="en-US" altLang="ko-KR" sz="800" dirty="0" smtClean="0">
                <a:solidFill>
                  <a:srgbClr val="00B050"/>
                </a:solidFill>
              </a:rPr>
              <a:t>)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3140" y="1494867"/>
            <a:ext cx="3978580" cy="2819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4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6.3 JPA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JPA(Java Persistence API)</a:t>
            </a:r>
            <a:r>
              <a:rPr lang="ko-KR" altLang="en-US" sz="1400" b="1" dirty="0"/>
              <a:t>는 자바 진영의 </a:t>
            </a:r>
            <a:r>
              <a:rPr lang="en-US" altLang="ko-KR" sz="1400" b="1" dirty="0"/>
              <a:t>ORM </a:t>
            </a:r>
            <a:r>
              <a:rPr lang="ko-KR" altLang="en-US" sz="1400" b="1" dirty="0"/>
              <a:t>기술 표준으로 채택된 인터페이스의 모음이다</a:t>
            </a:r>
            <a:r>
              <a:rPr lang="en-US" altLang="ko-KR" sz="1400" b="1" dirty="0"/>
              <a:t>. ORM</a:t>
            </a:r>
            <a:r>
              <a:rPr lang="ko-KR" altLang="en-US" sz="1400" b="1" dirty="0"/>
              <a:t>이 큰 개념이라면 </a:t>
            </a:r>
            <a:r>
              <a:rPr lang="en-US" altLang="ko-KR" sz="1400" b="1" dirty="0"/>
              <a:t>JPA</a:t>
            </a:r>
            <a:r>
              <a:rPr lang="ko-KR" altLang="en-US" sz="1400" b="1" dirty="0"/>
              <a:t>는 더 구체화된 스펙을 포함한다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즉</a:t>
            </a:r>
            <a:r>
              <a:rPr lang="en-US" altLang="ko-KR" sz="1400" b="1" dirty="0"/>
              <a:t>, JPA </a:t>
            </a:r>
            <a:r>
              <a:rPr lang="ko-KR" altLang="en-US" sz="1400" b="1" dirty="0"/>
              <a:t>또한 실제로 동작하는 것이 아니고 어떻게 동작해야 하는지 메커니즘을 정리한 표준 명세로 생각하면 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아래에서 </a:t>
            </a:r>
            <a:r>
              <a:rPr lang="en-US" altLang="ko-KR" sz="1400" b="1" dirty="0"/>
              <a:t>JPA</a:t>
            </a:r>
            <a:r>
              <a:rPr lang="ko-KR" altLang="en-US" sz="1400" b="1" dirty="0"/>
              <a:t>의 역할이 </a:t>
            </a:r>
            <a:r>
              <a:rPr lang="en-US" altLang="ko-KR" sz="1400" b="1" dirty="0"/>
              <a:t>ORM</a:t>
            </a:r>
            <a:r>
              <a:rPr lang="ko-KR" altLang="en-US" sz="1400" b="1" dirty="0"/>
              <a:t>이라고 보면 무난하다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E61D3-FA94-3ECB-F11B-7AF7834D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26" y="3168998"/>
            <a:ext cx="5016758" cy="2108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4D5B8A-11C1-ADFD-9552-F10ECD6C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14" y="2498467"/>
            <a:ext cx="3163599" cy="1249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195D10F-773C-6DA1-179E-D2668170896F}"/>
              </a:ext>
            </a:extLst>
          </p:cNvPr>
          <p:cNvSpPr/>
          <p:nvPr/>
        </p:nvSpPr>
        <p:spPr>
          <a:xfrm>
            <a:off x="2575426" y="2825427"/>
            <a:ext cx="4225046" cy="1328735"/>
          </a:xfrm>
          <a:custGeom>
            <a:avLst/>
            <a:gdLst>
              <a:gd name="connsiteX0" fmla="*/ 10328 w 4225046"/>
              <a:gd name="connsiteY0" fmla="*/ 589948 h 1328735"/>
              <a:gd name="connsiteX1" fmla="*/ 40606 w 4225046"/>
              <a:gd name="connsiteY1" fmla="*/ 1025953 h 1328735"/>
              <a:gd name="connsiteX2" fmla="*/ 337332 w 4225046"/>
              <a:gd name="connsiteY2" fmla="*/ 1032009 h 1328735"/>
              <a:gd name="connsiteX3" fmla="*/ 1239620 w 4225046"/>
              <a:gd name="connsiteY3" fmla="*/ 771617 h 1328735"/>
              <a:gd name="connsiteX4" fmla="*/ 3116865 w 4225046"/>
              <a:gd name="connsiteY4" fmla="*/ 8607 h 1328735"/>
              <a:gd name="connsiteX5" fmla="*/ 4225046 w 4225046"/>
              <a:gd name="connsiteY5" fmla="*/ 1328735 h 132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046" h="1328735">
                <a:moveTo>
                  <a:pt x="10328" y="589948"/>
                </a:moveTo>
                <a:cubicBezTo>
                  <a:pt x="-1784" y="771112"/>
                  <a:pt x="-13895" y="952276"/>
                  <a:pt x="40606" y="1025953"/>
                </a:cubicBezTo>
                <a:cubicBezTo>
                  <a:pt x="95107" y="1099630"/>
                  <a:pt x="137496" y="1074398"/>
                  <a:pt x="337332" y="1032009"/>
                </a:cubicBezTo>
                <a:cubicBezTo>
                  <a:pt x="537168" y="989620"/>
                  <a:pt x="776365" y="942184"/>
                  <a:pt x="1239620" y="771617"/>
                </a:cubicBezTo>
                <a:cubicBezTo>
                  <a:pt x="1702875" y="601050"/>
                  <a:pt x="2619294" y="-84246"/>
                  <a:pt x="3116865" y="8607"/>
                </a:cubicBezTo>
                <a:cubicBezTo>
                  <a:pt x="3614436" y="101460"/>
                  <a:pt x="3919741" y="715097"/>
                  <a:pt x="4225046" y="1328735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15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6.3 JPA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8399" y="1305138"/>
            <a:ext cx="9335303" cy="4514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4989116" y="5029555"/>
            <a:ext cx="1475142" cy="6237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381263" y="3297645"/>
            <a:ext cx="2345833" cy="2173970"/>
            <a:chOff x="8381263" y="3297645"/>
            <a:chExt cx="2345833" cy="2173970"/>
          </a:xfrm>
        </p:grpSpPr>
        <p:sp>
          <p:nvSpPr>
            <p:cNvPr id="12" name="타원 11"/>
            <p:cNvSpPr/>
            <p:nvPr/>
          </p:nvSpPr>
          <p:spPr>
            <a:xfrm>
              <a:off x="8477651" y="3297645"/>
              <a:ext cx="2173970" cy="217397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9184735" y="3406343"/>
              <a:ext cx="759802" cy="32609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6896" tIns="56896" rIns="56896" bIns="56896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800" b="1" kern="1200"/>
                <a:t>ORM</a:t>
              </a:r>
              <a:endParaRPr lang="ko-KR" altLang="en-US" sz="800" b="1" kern="12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8738940" y="3841137"/>
              <a:ext cx="1630477" cy="163047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9174278" y="3943042"/>
              <a:ext cx="759802" cy="305714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6896" tIns="56896" rIns="56896" bIns="56896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800" kern="1200"/>
                <a:t>JPA</a:t>
              </a:r>
              <a:endParaRPr lang="ko-KR" altLang="en-US" sz="800" kern="12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9010687" y="4384630"/>
              <a:ext cx="1086985" cy="108698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9169872" y="4656376"/>
              <a:ext cx="768614" cy="543492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6896" tIns="56896" rIns="56896" bIns="56896" anchor="ctr" anchorCtr="0">
              <a:noAutofit/>
            </a:bodyPr>
            <a:lstStyle/>
            <a:p>
              <a:pPr marL="0" lvl="0" indent="0" algn="ctr" defTabSz="355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800" kern="1200"/>
                <a:t>Hibernate</a:t>
              </a:r>
              <a:endParaRPr lang="ko-KR" altLang="en-US" sz="800" kern="120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789" y="3122030"/>
            <a:ext cx="2948474" cy="1421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97957" y="1635019"/>
            <a:ext cx="410692" cy="22346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2834410" y="1618095"/>
            <a:ext cx="167409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rot="5400000">
            <a:off x="2314866" y="2238374"/>
            <a:ext cx="1919430" cy="76488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 </a:t>
            </a:r>
            <a:r>
              <a:rPr lang="ko-KR" altLang="en-US" sz="1400" b="1" dirty="0">
                <a:solidFill>
                  <a:srgbClr val="7030A0"/>
                </a:solidFill>
              </a:rPr>
              <a:t>마리아</a:t>
            </a:r>
            <a:r>
              <a:rPr lang="en-US" altLang="ko-KR" sz="1400" b="1" dirty="0">
                <a:solidFill>
                  <a:srgbClr val="7030A0"/>
                </a:solidFill>
              </a:rPr>
              <a:t>DB </a:t>
            </a:r>
            <a:r>
              <a:rPr lang="ko-KR" altLang="en-US" sz="1400" b="1" dirty="0">
                <a:solidFill>
                  <a:srgbClr val="7030A0"/>
                </a:solidFill>
              </a:rPr>
              <a:t>설치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6.2 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6.3 JPA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6.4 </a:t>
            </a:r>
            <a:r>
              <a:rPr lang="ko-KR" altLang="en-US" sz="1400" b="1" dirty="0" err="1">
                <a:solidFill>
                  <a:srgbClr val="7030A0"/>
                </a:solidFill>
              </a:rPr>
              <a:t>하이버네이트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6.5 </a:t>
            </a:r>
            <a:r>
              <a:rPr lang="ko-KR" altLang="en-US" sz="1400" b="1" dirty="0">
                <a:solidFill>
                  <a:srgbClr val="7030A0"/>
                </a:solidFill>
              </a:rPr>
              <a:t>영속성 컨텍스트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6.6 </a:t>
            </a:r>
            <a:r>
              <a:rPr lang="ko-KR" altLang="en-US" sz="1400" b="1" dirty="0">
                <a:solidFill>
                  <a:srgbClr val="7030A0"/>
                </a:solidFill>
              </a:rPr>
              <a:t>데이터베이스 연동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6.7 </a:t>
            </a:r>
            <a:r>
              <a:rPr lang="ko-KR" altLang="en-US" sz="1400" b="1" dirty="0">
                <a:solidFill>
                  <a:srgbClr val="7030A0"/>
                </a:solidFill>
              </a:rPr>
              <a:t>엔티티 설계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6.8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인터페이스 설계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 DAO </a:t>
            </a:r>
            <a:r>
              <a:rPr lang="ko-KR" altLang="en-US" sz="1400" b="1" dirty="0">
                <a:solidFill>
                  <a:srgbClr val="7030A0"/>
                </a:solidFill>
              </a:rPr>
              <a:t>설계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 DAO </a:t>
            </a:r>
            <a:r>
              <a:rPr lang="ko-KR" altLang="en-US" sz="1400" b="1" dirty="0">
                <a:solidFill>
                  <a:srgbClr val="7030A0"/>
                </a:solidFill>
              </a:rPr>
              <a:t>연동을 위한 컨트롤러와 서비스 설계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 </a:t>
            </a:r>
            <a:r>
              <a:rPr lang="ko-KR" altLang="en-US" sz="1400" b="1" dirty="0">
                <a:solidFill>
                  <a:srgbClr val="7030A0"/>
                </a:solidFill>
              </a:rPr>
              <a:t>반복되는 코드의 작성을 생략하는 방법 </a:t>
            </a:r>
            <a:r>
              <a:rPr lang="en-US" altLang="ko-KR" sz="1400" b="1" dirty="0">
                <a:solidFill>
                  <a:srgbClr val="7030A0"/>
                </a:solidFill>
              </a:rPr>
              <a:t>- </a:t>
            </a:r>
            <a:r>
              <a:rPr lang="ko-KR" altLang="en-US" sz="1400" b="1" dirty="0">
                <a:solidFill>
                  <a:srgbClr val="7030A0"/>
                </a:solidFill>
              </a:rPr>
              <a:t>롬복</a:t>
            </a: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5225B9-EFBA-8419-CB0D-9B313B91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75" y="1129183"/>
            <a:ext cx="4997707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9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6.4 </a:t>
            </a:r>
            <a:r>
              <a:rPr lang="ko-KR" altLang="en-US" sz="1400" b="1" dirty="0" err="1">
                <a:solidFill>
                  <a:srgbClr val="7030A0"/>
                </a:solidFill>
              </a:rPr>
              <a:t>하이버네이트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 err="1"/>
              <a:t>하이버네이트는</a:t>
            </a:r>
            <a:r>
              <a:rPr lang="ko-KR" altLang="en-US" sz="1400" b="1" dirty="0"/>
              <a:t> 자바의 </a:t>
            </a:r>
            <a:r>
              <a:rPr lang="en-US" altLang="ko-KR" sz="1400" b="1" dirty="0"/>
              <a:t>ORM </a:t>
            </a:r>
            <a:r>
              <a:rPr lang="ko-KR" altLang="en-US" sz="1400" b="1" dirty="0"/>
              <a:t>프레임워크로</a:t>
            </a:r>
            <a:r>
              <a:rPr lang="en-US" altLang="ko-KR" sz="1400" b="1" dirty="0"/>
              <a:t>, JPA</a:t>
            </a:r>
            <a:r>
              <a:rPr lang="ko-KR" altLang="en-US" sz="1400" b="1" dirty="0"/>
              <a:t>가 정의하는 인터페이스를 구현하고 있는 </a:t>
            </a:r>
            <a:r>
              <a:rPr lang="en-US" altLang="ko-KR" sz="1400" b="1" dirty="0"/>
              <a:t>JPA </a:t>
            </a:r>
            <a:r>
              <a:rPr lang="ko-KR" altLang="en-US" sz="1400" b="1" dirty="0"/>
              <a:t>구현체 중 하나이다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 책은 </a:t>
            </a:r>
            <a:r>
              <a:rPr lang="ko-KR" altLang="en-US" sz="1400" b="1" dirty="0" err="1"/>
              <a:t>하이버네이트의</a:t>
            </a:r>
            <a:r>
              <a:rPr lang="ko-KR" altLang="en-US" sz="1400" b="1" dirty="0"/>
              <a:t> 기능을 더욱 편하게 사용하도록 모듈화 된 </a:t>
            </a:r>
            <a:r>
              <a:rPr lang="en-US" altLang="ko-KR" sz="1400" b="1" dirty="0"/>
              <a:t>Spring Data JPA</a:t>
            </a:r>
            <a:r>
              <a:rPr lang="ko-KR" altLang="en-US" sz="1400" b="1" dirty="0"/>
              <a:t>를 활용하기 때문에 </a:t>
            </a:r>
            <a:r>
              <a:rPr lang="en-US" altLang="ko-KR" sz="1400" b="1" dirty="0"/>
              <a:t>JPA </a:t>
            </a:r>
            <a:r>
              <a:rPr lang="ko-KR" altLang="en-US" sz="1400" b="1" dirty="0"/>
              <a:t>자체를 직접 사용할 일은 거의 없다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그러나 앞으로 사용할 기능의 개념에 대해서는 한번 살펴보겠다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2396AA-4BED-9BBC-308D-0AEC7E04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05" y="2704668"/>
            <a:ext cx="4945175" cy="2902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13415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6.4.1 Spring Data JPA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smtClean="0"/>
              <a:t>Spring Data JPA</a:t>
            </a:r>
            <a:r>
              <a:rPr lang="ko-KR" altLang="en-US" sz="1400" b="1" dirty="0" smtClean="0"/>
              <a:t>는 </a:t>
            </a:r>
            <a:r>
              <a:rPr lang="en-US" altLang="ko-KR" sz="1400" b="1" dirty="0" smtClean="0"/>
              <a:t>JPA</a:t>
            </a:r>
            <a:r>
              <a:rPr lang="ko-KR" altLang="en-US" sz="1400" b="1" dirty="0" smtClean="0"/>
              <a:t>를 편리하게 사용할 수 있도록 지원하는 스프링 하위 프로젝트 중 하나이다</a:t>
            </a:r>
            <a:r>
              <a:rPr lang="en-US" altLang="ko-KR" sz="1400" b="1" dirty="0" smtClean="0"/>
              <a:t>. Spring Data JPA</a:t>
            </a:r>
            <a:r>
              <a:rPr lang="ko-KR" altLang="en-US" sz="1400" b="1" dirty="0" smtClean="0"/>
              <a:t>는 </a:t>
            </a:r>
            <a:r>
              <a:rPr lang="en-US" altLang="ko-KR" sz="1400" b="1" dirty="0" smtClean="0"/>
              <a:t>CRUD </a:t>
            </a:r>
            <a:r>
              <a:rPr lang="ko-KR" altLang="en-US" sz="1400" b="1" dirty="0" smtClean="0"/>
              <a:t>처리에 필요한 인터페이스를 제공하며 </a:t>
            </a:r>
            <a:r>
              <a:rPr lang="ko-KR" altLang="en-US" sz="1400" b="1" dirty="0" err="1" smtClean="0"/>
              <a:t>하이버네이트의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엔티티</a:t>
            </a:r>
            <a:r>
              <a:rPr lang="ko-KR" altLang="en-US" sz="1400" b="1" dirty="0" smtClean="0"/>
              <a:t> 매니저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EntityManager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를 직접 다루지 않고 리포지토리를 정의해 사용함으로써 스프링이 적합한 쿼리를 동적으로 생성하는 방식으로 데이터베이스를 조작한다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이를 통해 </a:t>
            </a:r>
            <a:r>
              <a:rPr lang="ko-KR" altLang="en-US" sz="1400" b="1" dirty="0" err="1" smtClean="0"/>
              <a:t>하이버네이트에서</a:t>
            </a:r>
            <a:r>
              <a:rPr lang="ko-KR" altLang="en-US" sz="1400" b="1" dirty="0" smtClean="0"/>
              <a:t> 자주 사용되는 기능을 더 쉽게 사용할 수 있게 구현한 라이브러리이다</a:t>
            </a:r>
            <a:r>
              <a:rPr lang="en-US" altLang="ko-KR" sz="1400" b="1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62208-DFE7-682B-1D1D-64D67816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29" y="3296563"/>
            <a:ext cx="5442230" cy="1784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6881B-E852-3D9D-B126-28E4EE83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31" y="2575993"/>
            <a:ext cx="3225599" cy="32899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22894" y="1441527"/>
            <a:ext cx="5904826" cy="2819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66800" y="5081005"/>
            <a:ext cx="6279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스프링 부트 애플리케이션과 데이터베이스 사이 </a:t>
            </a:r>
            <a:r>
              <a:rPr lang="en-US" altLang="ko-KR" sz="1000" dirty="0" smtClean="0">
                <a:solidFill>
                  <a:srgbClr val="00B050"/>
                </a:solidFill>
              </a:rPr>
              <a:t>JPA</a:t>
            </a:r>
            <a:r>
              <a:rPr lang="ko-KR" altLang="en-US" sz="1000" dirty="0" smtClean="0">
                <a:solidFill>
                  <a:srgbClr val="00B050"/>
                </a:solidFill>
              </a:rPr>
              <a:t>가 있는데</a:t>
            </a: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이 </a:t>
            </a:r>
            <a:r>
              <a:rPr lang="en-US" altLang="ko-KR" sz="1000" dirty="0" smtClean="0">
                <a:solidFill>
                  <a:srgbClr val="00B050"/>
                </a:solidFill>
              </a:rPr>
              <a:t>JPA</a:t>
            </a:r>
            <a:r>
              <a:rPr lang="ko-KR" altLang="en-US" sz="1000" dirty="0" smtClean="0">
                <a:solidFill>
                  <a:srgbClr val="00B050"/>
                </a:solidFill>
              </a:rPr>
              <a:t>를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구체화한게</a:t>
            </a:r>
            <a:r>
              <a:rPr lang="ko-KR" altLang="en-US" sz="1000" dirty="0" smtClean="0">
                <a:solidFill>
                  <a:srgbClr val="00B050"/>
                </a:solidFill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</a:rPr>
              <a:t>Hibernate</a:t>
            </a:r>
            <a:r>
              <a:rPr lang="ko-KR" altLang="en-US" sz="1000" dirty="0" smtClean="0">
                <a:solidFill>
                  <a:srgbClr val="00B050"/>
                </a:solidFill>
              </a:rPr>
              <a:t>이고 이  </a:t>
            </a:r>
            <a:r>
              <a:rPr lang="en-US" altLang="ko-KR" sz="1000" dirty="0" smtClean="0">
                <a:solidFill>
                  <a:srgbClr val="00B050"/>
                </a:solidFill>
              </a:rPr>
              <a:t>Hibernate</a:t>
            </a:r>
            <a:r>
              <a:rPr lang="ko-KR" altLang="en-US" sz="1000" dirty="0" smtClean="0">
                <a:solidFill>
                  <a:srgbClr val="00B050"/>
                </a:solidFill>
              </a:rPr>
              <a:t>개념 중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가장 많이 사용되는 기능을 좀 더 편하게 사용할 수 있게끔 지원해주는 라이브러리가 </a:t>
            </a:r>
            <a:r>
              <a:rPr lang="en-US" altLang="ko-KR" sz="1000" dirty="0" smtClean="0">
                <a:solidFill>
                  <a:srgbClr val="00B050"/>
                </a:solidFill>
              </a:rPr>
              <a:t>Spring Data JPA</a:t>
            </a:r>
            <a:r>
              <a:rPr lang="ko-KR" altLang="en-US" sz="1000" dirty="0" smtClean="0">
                <a:solidFill>
                  <a:srgbClr val="00B050"/>
                </a:solidFill>
              </a:rPr>
              <a:t>이다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4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6.5 </a:t>
            </a:r>
            <a:r>
              <a:rPr lang="ko-KR" altLang="en-US" sz="1400" b="1" dirty="0">
                <a:solidFill>
                  <a:srgbClr val="7030A0"/>
                </a:solidFill>
              </a:rPr>
              <a:t>영속성 컨텍스트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영속성 컨텍스트</a:t>
            </a:r>
            <a:r>
              <a:rPr lang="en-US" altLang="ko-KR" sz="1400" b="1" dirty="0"/>
              <a:t>(Persistence Context)</a:t>
            </a:r>
            <a:r>
              <a:rPr lang="ko-KR" altLang="en-US" sz="1400" b="1" dirty="0"/>
              <a:t>는 애플리케이션과 데이터베이스 사이에서 엔티티와 레코드의 괴리를 해소하는 기능과 객체를 보관하는 기능을 수행한다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엔티티 객체가 영속성 컨텍스트에 들어오면 </a:t>
            </a:r>
            <a:r>
              <a:rPr lang="en-US" altLang="ko-KR" sz="1400" b="1" dirty="0"/>
              <a:t>JPA</a:t>
            </a:r>
            <a:r>
              <a:rPr lang="ko-KR" altLang="en-US" sz="1400" b="1" dirty="0"/>
              <a:t>는 엔티티 객체의 매핑 정보를 데이터베이스에 반영하는 작업을 수행한다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이처럼 엔티티 객체가 영속성 컨텍스트에 들어와 </a:t>
            </a:r>
            <a:r>
              <a:rPr lang="en-US" altLang="ko-KR" sz="1400" b="1" dirty="0"/>
              <a:t>JPA</a:t>
            </a:r>
            <a:r>
              <a:rPr lang="ko-KR" altLang="en-US" sz="1400" b="1" dirty="0"/>
              <a:t>의 관리 대상이 되는 시점부터는 해당 객체를 영속 객체</a:t>
            </a:r>
            <a:r>
              <a:rPr lang="en-US" altLang="ko-KR" sz="1400" b="1" dirty="0"/>
              <a:t>(Persistence Object)</a:t>
            </a:r>
            <a:r>
              <a:rPr lang="ko-KR" altLang="en-US" sz="1400" b="1" dirty="0"/>
              <a:t>라고 부른다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간단하게 애플리케이션과 데이터베이스와의 관계를 표현하면 아래와 같다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9E91D7-B34A-A4D3-51D0-16ACD720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38" y="2883238"/>
            <a:ext cx="8242724" cy="2908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2457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6.5.1 </a:t>
            </a:r>
            <a:r>
              <a:rPr lang="ko-KR" altLang="en-US" sz="1400" b="1" dirty="0">
                <a:solidFill>
                  <a:srgbClr val="7030A0"/>
                </a:solidFill>
              </a:rPr>
              <a:t>엔티티 매니저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엔티티 매니저</a:t>
            </a:r>
            <a:r>
              <a:rPr lang="en-US" altLang="ko-KR" sz="1400" b="1" dirty="0"/>
              <a:t>(Entity Manager)</a:t>
            </a:r>
            <a:r>
              <a:rPr lang="ko-KR" altLang="en-US" sz="1400" b="1" dirty="0"/>
              <a:t>는 이름 그대로 엔티티를 관리하는 객체이다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엔티티 매니저는 데이터베이스에 접근해서 </a:t>
            </a:r>
            <a:r>
              <a:rPr lang="en-US" altLang="ko-KR" sz="1400" b="1" dirty="0"/>
              <a:t>CRUD </a:t>
            </a:r>
            <a:r>
              <a:rPr lang="ko-KR" altLang="en-US" sz="1400" b="1" dirty="0"/>
              <a:t>작업을 수행한다</a:t>
            </a:r>
            <a:r>
              <a:rPr lang="en-US" altLang="ko-KR" sz="1400" b="1" dirty="0"/>
              <a:t>. Spring Data JPA</a:t>
            </a:r>
            <a:r>
              <a:rPr lang="ko-KR" altLang="en-US" sz="1400" b="1" dirty="0"/>
              <a:t>를 사용하면 </a:t>
            </a:r>
            <a:r>
              <a:rPr lang="ko-KR" altLang="en-US" sz="1400" b="1" dirty="0" err="1"/>
              <a:t>리포지토리를</a:t>
            </a:r>
            <a:r>
              <a:rPr lang="ko-KR" altLang="en-US" sz="1400" b="1" dirty="0"/>
              <a:t> 사용해서 데이터베이스를 접근하는데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실제 내부 구현체인 </a:t>
            </a:r>
            <a:r>
              <a:rPr lang="en-US" altLang="ko-KR" sz="1400" b="1" dirty="0" err="1"/>
              <a:t>SimpleJpaRepository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가 아래와 같이 </a:t>
            </a:r>
            <a:r>
              <a:rPr lang="ko-KR" altLang="en-US" sz="1400" b="1" dirty="0" err="1"/>
              <a:t>리포지토리에서</a:t>
            </a:r>
            <a:r>
              <a:rPr lang="ko-KR" altLang="en-US" sz="1400" b="1" dirty="0"/>
              <a:t> 엔티티 매니저를 사용하는 것을 알 수 있다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12429-DAAD-0768-3CDC-306B6AFDC171}"/>
              </a:ext>
            </a:extLst>
          </p:cNvPr>
          <p:cNvSpPr txBox="1"/>
          <p:nvPr/>
        </p:nvSpPr>
        <p:spPr>
          <a:xfrm>
            <a:off x="935832" y="2636044"/>
            <a:ext cx="10158411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SimpleJpaRepository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JpaEntityInformation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&lt;T, ?&gt;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entityInformation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EntityManager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entityManager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Assert.notNull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entityInformation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JpaEntityInformation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must not be null");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Assert.notNull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entityManager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EntityManager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must not be null");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this.entityInformation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entityInformation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this.em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entityManager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this.provider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PersistenceProvider.fromEntityManager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entityManager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순서도: 다중 문서 6">
            <a:extLst>
              <a:ext uri="{FF2B5EF4-FFF2-40B4-BE49-F238E27FC236}">
                <a16:creationId xmlns:a16="http://schemas.microsoft.com/office/drawing/2014/main" id="{CFA997EC-B9BC-0AC1-7922-23AEFDF02D97}"/>
              </a:ext>
            </a:extLst>
          </p:cNvPr>
          <p:cNvSpPr/>
          <p:nvPr/>
        </p:nvSpPr>
        <p:spPr>
          <a:xfrm>
            <a:off x="717087" y="2506702"/>
            <a:ext cx="242225" cy="25433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497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/>
              <a:t>엔티티 매니저엔티티 매니저는 엔티티 매니저 팩토리</a:t>
            </a:r>
            <a:r>
              <a:rPr lang="en-US" altLang="ko-KR" sz="1400" b="1"/>
              <a:t>(EntityManagerFactory)</a:t>
            </a:r>
            <a:r>
              <a:rPr lang="ko-KR" altLang="en-US" sz="1400" b="1"/>
              <a:t>가 만든다</a:t>
            </a:r>
            <a:r>
              <a:rPr lang="en-US" altLang="ko-KR" sz="1400" b="1"/>
              <a:t>. </a:t>
            </a:r>
            <a:r>
              <a:rPr lang="ko-KR" altLang="en-US" sz="1400" b="1"/>
              <a:t>엔티티 매니저 팩토리는 데이터베이스에 대응하는 객체로서 </a:t>
            </a:r>
            <a:r>
              <a:rPr lang="ko-KR" altLang="en-US" sz="1400" b="1">
                <a:solidFill>
                  <a:srgbClr val="FF0000"/>
                </a:solidFill>
              </a:rPr>
              <a:t>스프링 부트에서는 자동 설정 기능이 있기 때문에 </a:t>
            </a:r>
            <a:r>
              <a:rPr lang="en-US" altLang="ko-KR" sz="1400" b="1">
                <a:solidFill>
                  <a:srgbClr val="FF0000"/>
                </a:solidFill>
              </a:rPr>
              <a:t>application.properties</a:t>
            </a:r>
            <a:r>
              <a:rPr lang="ko-KR" altLang="en-US" sz="1400" b="1">
                <a:solidFill>
                  <a:srgbClr val="FF0000"/>
                </a:solidFill>
              </a:rPr>
              <a:t>에서 작성한 최소한의 설정만으로도 동작</a:t>
            </a:r>
            <a:r>
              <a:rPr lang="ko-KR" altLang="en-US" sz="1400" b="1"/>
              <a:t>하지만 </a:t>
            </a:r>
            <a:r>
              <a:rPr lang="en-US" altLang="ko-KR" sz="1400" b="1"/>
              <a:t>JPA</a:t>
            </a:r>
            <a:r>
              <a:rPr lang="ko-KR" altLang="en-US" sz="1400" b="1"/>
              <a:t>의 구현체 중 하나인 하이버네이트에서는 </a:t>
            </a:r>
            <a:r>
              <a:rPr lang="en-US" altLang="ko-KR" sz="1400" b="1"/>
              <a:t>persistence.xml </a:t>
            </a:r>
            <a:r>
              <a:rPr lang="ko-KR" altLang="en-US" sz="1400" b="1"/>
              <a:t>이라는 설정 파일을 구성하고 사용해야 하는 객체이다</a:t>
            </a:r>
            <a:r>
              <a:rPr lang="en-US" altLang="ko-KR" sz="1400" b="1"/>
              <a:t>. </a:t>
            </a:r>
            <a:r>
              <a:rPr lang="ko-KR" altLang="en-US" sz="1400" b="1"/>
              <a:t>아래는 </a:t>
            </a:r>
            <a:r>
              <a:rPr lang="en-US" altLang="ko-KR" sz="1400" b="1"/>
              <a:t>persistence.xml</a:t>
            </a:r>
            <a:r>
              <a:rPr lang="ko-KR" altLang="en-US" sz="1400" b="1"/>
              <a:t>파일의 예를 보여 준다</a:t>
            </a:r>
            <a:r>
              <a:rPr lang="en-US" altLang="ko-KR" sz="1400" b="1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sp>
        <p:nvSpPr>
          <p:cNvPr id="6" name="TextBox 5"/>
          <p:cNvSpPr txBox="1"/>
          <p:nvPr/>
        </p:nvSpPr>
        <p:spPr>
          <a:xfrm>
            <a:off x="1016794" y="2345099"/>
            <a:ext cx="10158411" cy="34778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&lt;?xml version="1.0" encoding="UTF-8" ?&gt;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&lt;persistence xmlns="http://xmlns.jcp.org./xml/ns/persistence"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 xmlns:xsi="http://www.w3.org/2001/XMLSchema-instance"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 xsi:schemaLocation="http://xmls.jcp.org/xml/ns/persistence_2_1.xsd" version="2.1"&gt;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&lt;persistence-unit name="</a:t>
            </a:r>
            <a:r>
              <a:rPr lang="en-US" altLang="ko-KR" sz="1100" b="1">
                <a:solidFill>
                  <a:srgbClr val="7030A0"/>
                </a:solidFill>
                <a:effectLst/>
                <a:latin typeface="Consolas"/>
              </a:rPr>
              <a:t>entity_manager_factory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" transaction-type="RESOURCE_LOCAL"&gt;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&lt;properties&gt;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&lt;property name="javax.persistence.jdbc.driver" value="org.mariadb.jdbc.Driver"/&gt;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&lt;property name="javax.persistence.jdbc.user" value="</a:t>
            </a:r>
            <a:r>
              <a:rPr lang="en-US" altLang="ko-KR" sz="1100" b="1">
                <a:solidFill>
                  <a:srgbClr val="FF0000"/>
                </a:solidFill>
                <a:effectLst/>
                <a:latin typeface="Consolas"/>
              </a:rPr>
              <a:t>root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"/&gt;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&lt;property name="javax.persistence.jdbc.password" value="</a:t>
            </a:r>
            <a:r>
              <a:rPr lang="en-US" altLang="ko-KR" sz="1100" b="1">
                <a:solidFill>
                  <a:srgbClr val="FF0000"/>
                </a:solidFill>
                <a:effectLst/>
                <a:latin typeface="Consolas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"/&gt;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&lt;property name="javax.persistence.jdbc.url" value="jdbc:mariadb://localhost:</a:t>
            </a:r>
            <a:r>
              <a:rPr lang="en-US" altLang="ko-KR" sz="1100" b="1">
                <a:solidFill>
                  <a:srgbClr val="FF0000"/>
                </a:solidFill>
                <a:effectLst/>
                <a:latin typeface="Consolas"/>
              </a:rPr>
              <a:t>3306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"/&gt;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&lt;property name="hibernate.dialect" value="org.hibernate.dialect.MariaDB103Dialect"/&gt;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&lt;property name="hibernate.show_sql" value="true"/&gt;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    &lt;property name="hibernate.format_sql" value="true"/&gt;           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   &lt;/properties&gt;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 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    &lt;/persistence-unit&gt; </a:t>
            </a:r>
          </a:p>
          <a:p>
            <a:pPr lvl="0">
              <a:defRPr/>
            </a:pPr>
            <a:r>
              <a:rPr lang="en-US" altLang="ko-KR" sz="1100" b="0">
                <a:solidFill>
                  <a:srgbClr val="000000"/>
                </a:solidFill>
                <a:effectLst/>
                <a:latin typeface="Consolas"/>
              </a:rPr>
              <a:t>&lt;/persistence&gt;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0826" y="4661118"/>
            <a:ext cx="4239492" cy="143297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persistence-unit </a:t>
            </a:r>
            <a:r>
              <a:rPr lang="ko-KR" altLang="en-US" sz="1100"/>
              <a:t>을 설정하면 해당 유닛의 이름을 가진 엔티티 매니저 팩토리가 생성된다</a:t>
            </a:r>
            <a:r>
              <a:rPr lang="en-US" altLang="ko-KR" sz="1100"/>
              <a:t>. </a:t>
            </a:r>
            <a:r>
              <a:rPr lang="ko-KR" altLang="en-US" sz="1100" b="1">
                <a:solidFill>
                  <a:srgbClr val="7030A0"/>
                </a:solidFill>
              </a:rPr>
              <a:t>엔티티 매니저 팩토리는 애플리케이션에서 단 하나만 생성되며</a:t>
            </a:r>
            <a:r>
              <a:rPr lang="en-US" altLang="ko-KR" sz="1100" b="1">
                <a:solidFill>
                  <a:srgbClr val="7030A0"/>
                </a:solidFill>
              </a:rPr>
              <a:t>, </a:t>
            </a:r>
            <a:r>
              <a:rPr lang="ko-KR" altLang="en-US" sz="1100" b="1">
                <a:solidFill>
                  <a:srgbClr val="7030A0"/>
                </a:solidFill>
              </a:rPr>
              <a:t>모든 엔티티가 공유해서 사용한다</a:t>
            </a:r>
            <a:r>
              <a:rPr lang="en-US" altLang="ko-KR" sz="1100" b="1">
                <a:solidFill>
                  <a:srgbClr val="7030A0"/>
                </a:solidFill>
              </a:rPr>
              <a:t>.</a:t>
            </a:r>
          </a:p>
          <a:p>
            <a:pPr lvl="0">
              <a:defRPr/>
            </a:pPr>
            <a:endParaRPr lang="en-US" altLang="ko-KR" sz="1100"/>
          </a:p>
          <a:p>
            <a:pPr lvl="0">
              <a:defRPr/>
            </a:pPr>
            <a:r>
              <a:rPr lang="ko-KR" altLang="en-US" sz="1100"/>
              <a:t>엔티티 매니저 팩토리로 생성된 </a:t>
            </a:r>
            <a:r>
              <a:rPr lang="ko-KR" altLang="en-US" sz="1100" b="1">
                <a:solidFill>
                  <a:srgbClr val="7030A0"/>
                </a:solidFill>
              </a:rPr>
              <a:t>엔티티 매니저</a:t>
            </a:r>
            <a:r>
              <a:rPr lang="ko-KR" altLang="en-US" sz="1100"/>
              <a:t>는 엔티티를 영속성 컨텍스트에 추가하여 영속 객체로 만드는 작업을 수행하고 영속성 컨텍스트와 데이터베이스를 비교하면서 실제 데이터베이스를 대상으로 작업을 수행한다</a:t>
            </a:r>
            <a:r>
              <a:rPr lang="en-US" altLang="ko-KR" sz="1100"/>
              <a:t>.</a:t>
            </a:r>
            <a:endParaRPr lang="ko-KR" altLang="en-US" sz="1100"/>
          </a:p>
        </p:txBody>
      </p:sp>
      <p:sp>
        <p:nvSpPr>
          <p:cNvPr id="4" name="순서도: 다중 문서 3"/>
          <p:cNvSpPr/>
          <p:nvPr/>
        </p:nvSpPr>
        <p:spPr>
          <a:xfrm>
            <a:off x="838199" y="2216844"/>
            <a:ext cx="242225" cy="25433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89992" y="2869452"/>
            <a:ext cx="3513296" cy="12145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9992" y="2050375"/>
            <a:ext cx="1243295" cy="712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284403" y="5511876"/>
            <a:ext cx="4314941" cy="1067994"/>
          </a:xfrm>
          <a:prstGeom prst="rect">
            <a:avLst/>
          </a:prstGeom>
          <a:solidFill>
            <a:schemeClr val="lt1"/>
          </a:solidFill>
          <a:ln>
            <a:solidFill>
              <a:srgbClr val="008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/>
              <a:t>action-mybatis.xml (</a:t>
            </a:r>
            <a:r>
              <a:rPr lang="ko-KR" altLang="en-US" sz="800"/>
              <a:t>스프링에서는 빈 설정</a:t>
            </a:r>
            <a:r>
              <a:rPr lang="en-US" altLang="ko-KR" sz="800"/>
              <a:t>)</a:t>
            </a:r>
          </a:p>
          <a:p>
            <a:pPr>
              <a:defRPr/>
            </a:pPr>
            <a:endParaRPr lang="en-US" altLang="ko-KR" sz="800"/>
          </a:p>
          <a:p>
            <a:pPr>
              <a:defRPr/>
            </a:pPr>
            <a:r>
              <a:rPr lang="en-US" altLang="ko-KR" sz="800"/>
              <a:t>&lt;bean id="dataSource" class="org.apache.ibatis.datasource.pooled.PooledDataSource"&gt;</a:t>
            </a:r>
          </a:p>
          <a:p>
            <a:pPr>
              <a:defRPr/>
            </a:pPr>
            <a:r>
              <a:rPr lang="ko-KR" altLang="en-US" sz="800"/>
              <a:t>   </a:t>
            </a:r>
            <a:r>
              <a:rPr lang="en-US" altLang="ko-KR" sz="800"/>
              <a:t>&lt;property name="driver" value="${jdbc.driverClassName}" /&gt;</a:t>
            </a:r>
          </a:p>
          <a:p>
            <a:pPr>
              <a:defRPr/>
            </a:pPr>
            <a:r>
              <a:rPr lang="ko-KR" altLang="en-US" sz="800"/>
              <a:t>   </a:t>
            </a:r>
            <a:r>
              <a:rPr lang="en-US" altLang="ko-KR" sz="800"/>
              <a:t>&lt;property name="url" value="${jdbc.url}" /&gt;</a:t>
            </a:r>
          </a:p>
          <a:p>
            <a:pPr>
              <a:defRPr/>
            </a:pPr>
            <a:r>
              <a:rPr lang="ko-KR" altLang="en-US" sz="800"/>
              <a:t>   </a:t>
            </a:r>
            <a:r>
              <a:rPr lang="en-US" altLang="ko-KR" sz="800"/>
              <a:t>&lt;property name="username" value="${jdbc.username}" /&gt;</a:t>
            </a:r>
          </a:p>
          <a:p>
            <a:pPr>
              <a:defRPr/>
            </a:pPr>
            <a:r>
              <a:rPr lang="ko-KR" altLang="en-US" sz="800"/>
              <a:t>   </a:t>
            </a:r>
            <a:r>
              <a:rPr lang="en-US" altLang="ko-KR" sz="800"/>
              <a:t>&lt;property name="password" value="${jdbc.password}" /&gt;</a:t>
            </a:r>
          </a:p>
          <a:p>
            <a:pPr>
              <a:defRPr/>
            </a:pPr>
            <a:r>
              <a:rPr lang="en-US" altLang="ko-KR" sz="800"/>
              <a:t>&lt;/bean&gt;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6.5.2 </a:t>
            </a:r>
            <a:r>
              <a:rPr lang="ko-KR" altLang="en-US" sz="1400" b="1" dirty="0">
                <a:solidFill>
                  <a:srgbClr val="7030A0"/>
                </a:solidFill>
              </a:rPr>
              <a:t>엔티티의 생명주기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엔티티 객체는 영속성 컨텍스트에서 아래와 같은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가지 상태로 구분된다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47F15-C6E3-6180-AD17-513F2666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75" y="1971819"/>
            <a:ext cx="6134415" cy="2451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4E2FD9-6C66-F5CF-DAC3-7737D94F8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51" y="3490867"/>
            <a:ext cx="560505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47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6.6 </a:t>
            </a:r>
            <a:r>
              <a:rPr lang="ko-KR" altLang="en-US" sz="1400" b="1" dirty="0">
                <a:solidFill>
                  <a:srgbClr val="7030A0"/>
                </a:solidFill>
              </a:rPr>
              <a:t>데이터베이스 연동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6.6.1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5</a:t>
            </a:r>
            <a:r>
              <a:rPr lang="ko-KR" altLang="en-US" sz="1400" b="1" dirty="0"/>
              <a:t>장에서 생성한 방식과 동일하게 프로젝트를 생성한다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버전은 이전과 같은 </a:t>
            </a:r>
            <a:r>
              <a:rPr lang="en-US" altLang="ko-KR" sz="1400" b="1" dirty="0"/>
              <a:t>2.5.6 </a:t>
            </a:r>
            <a:r>
              <a:rPr lang="ko-KR" altLang="en-US" sz="1400" b="1" dirty="0"/>
              <a:t>버전이며 </a:t>
            </a:r>
            <a:r>
              <a:rPr lang="en-US" altLang="ko-KR" sz="1400" b="1" dirty="0" err="1"/>
              <a:t>groupId</a:t>
            </a:r>
            <a:r>
              <a:rPr lang="ko-KR" altLang="en-US" sz="1400" b="1" dirty="0"/>
              <a:t>는 기존과 동일하게 ‘</a:t>
            </a:r>
            <a:r>
              <a:rPr lang="en-US" altLang="ko-KR" sz="1400" b="1" dirty="0" err="1"/>
              <a:t>com.springboot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로 설정하고 </a:t>
            </a:r>
            <a:r>
              <a:rPr lang="en-US" altLang="ko-KR" sz="1400" b="1" dirty="0"/>
              <a:t>name</a:t>
            </a:r>
            <a:r>
              <a:rPr lang="ko-KR" altLang="en-US" sz="1400" b="1" dirty="0"/>
              <a:t>은 ‘</a:t>
            </a:r>
            <a:r>
              <a:rPr lang="en-US" altLang="ko-KR" sz="1400" b="1" dirty="0" err="1"/>
              <a:t>jpa</a:t>
            </a:r>
            <a:r>
              <a:rPr lang="en-US" altLang="ko-KR" sz="1400" b="1" dirty="0"/>
              <a:t>’, ‘</a:t>
            </a:r>
            <a:r>
              <a:rPr lang="en-US" altLang="ko-KR" sz="1400" b="1" dirty="0" err="1"/>
              <a:t>artifactId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는 ‘</a:t>
            </a:r>
            <a:r>
              <a:rPr lang="en-US" altLang="ko-KR" sz="1400" b="1" dirty="0" err="1"/>
              <a:t>jpa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로 설정한다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의존성 선택 단계에서는 다음의 라이브러리를 선택한다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C8D6BD-0084-5751-99F9-C2DC24A4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04" y="2717556"/>
            <a:ext cx="8166520" cy="3073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83FC1E-C945-EF05-A880-59A790DC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74" y="4105148"/>
            <a:ext cx="4070559" cy="1759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07EAF8-7A92-0662-F008-C3E06B4891CA}"/>
              </a:ext>
            </a:extLst>
          </p:cNvPr>
          <p:cNvCxnSpPr/>
          <p:nvPr/>
        </p:nvCxnSpPr>
        <p:spPr>
          <a:xfrm>
            <a:off x="3251873" y="2961203"/>
            <a:ext cx="28441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1AF6D7-0D23-76D2-D782-AA7A58EE1995}"/>
              </a:ext>
            </a:extLst>
          </p:cNvPr>
          <p:cNvCxnSpPr/>
          <p:nvPr/>
        </p:nvCxnSpPr>
        <p:spPr>
          <a:xfrm>
            <a:off x="2470697" y="3245817"/>
            <a:ext cx="79934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32C3A60-14E6-93E9-1F8E-15FF65CBF813}"/>
              </a:ext>
            </a:extLst>
          </p:cNvPr>
          <p:cNvCxnSpPr/>
          <p:nvPr/>
        </p:nvCxnSpPr>
        <p:spPr>
          <a:xfrm>
            <a:off x="2440419" y="3548599"/>
            <a:ext cx="21497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DD35790-96C1-D9AE-4E8F-C39D49A87D70}"/>
              </a:ext>
            </a:extLst>
          </p:cNvPr>
          <p:cNvCxnSpPr/>
          <p:nvPr/>
        </p:nvCxnSpPr>
        <p:spPr>
          <a:xfrm>
            <a:off x="2440419" y="4965616"/>
            <a:ext cx="185907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671139C-5870-F7DF-59F2-14FA8A973E1C}"/>
              </a:ext>
            </a:extLst>
          </p:cNvPr>
          <p:cNvCxnSpPr/>
          <p:nvPr/>
        </p:nvCxnSpPr>
        <p:spPr>
          <a:xfrm>
            <a:off x="2034691" y="5734681"/>
            <a:ext cx="123534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4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6.6.1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3C6BC8-2D63-6B48-9A33-EAB36C84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74" y="1816105"/>
            <a:ext cx="3463118" cy="3857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0D5408-DA8D-3B13-9518-353CEE044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42" y="1816017"/>
            <a:ext cx="2457576" cy="3225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49CEA8-7320-8BBD-2749-E8FD734464CC}"/>
              </a:ext>
            </a:extLst>
          </p:cNvPr>
          <p:cNvSpPr/>
          <p:nvPr/>
        </p:nvSpPr>
        <p:spPr>
          <a:xfrm>
            <a:off x="5740736" y="4826336"/>
            <a:ext cx="1392795" cy="21564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BCA4AE-DFDB-81CF-925C-4C6C5E84BA42}"/>
              </a:ext>
            </a:extLst>
          </p:cNvPr>
          <p:cNvSpPr/>
          <p:nvPr/>
        </p:nvSpPr>
        <p:spPr>
          <a:xfrm>
            <a:off x="5958739" y="2494919"/>
            <a:ext cx="1665298" cy="21564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8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6.6.1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CFF91-3E71-E178-0C9A-61EABF49AE53}"/>
              </a:ext>
            </a:extLst>
          </p:cNvPr>
          <p:cNvSpPr txBox="1"/>
          <p:nvPr/>
        </p:nvSpPr>
        <p:spPr>
          <a:xfrm>
            <a:off x="969293" y="1515282"/>
            <a:ext cx="10158411" cy="4154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@Configuration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@EnableSwagger2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SwaggerConfiguration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@Bean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Docket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Docket(DocumentationType.</a:t>
            </a:r>
            <a:r>
              <a:rPr lang="en-US" altLang="ko-KR" sz="1200" i="1" dirty="0">
                <a:solidFill>
                  <a:srgbClr val="0000C0"/>
                </a:solidFill>
                <a:latin typeface="Consolas" panose="020B0609020204030204" pitchFamily="49" charset="0"/>
              </a:rPr>
              <a:t>SWAGGER_2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.select()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RequestHandlerSelectors.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basePackage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com.springboot.jpa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.paths(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PathSelectors.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.build();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ApiInfoBuilder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.title(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"Spring Boot Open API Test with Swagger"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.description(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설명 부분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.version(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"1.0.0"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.build();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AD2F26-BB98-DB2D-0071-1EC3372B3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35" y="1778192"/>
            <a:ext cx="2152761" cy="1282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1892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6.6.1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Spring Data JPA </a:t>
            </a:r>
            <a:r>
              <a:rPr lang="ko-KR" altLang="en-US" sz="1400" b="1" dirty="0"/>
              <a:t>의존성을 추가한 후에는 별도의 설정이 필요하다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애플리케이션이 정상적으로 실행될 수 있게 연동할 데이터베이스의 정보를 </a:t>
            </a:r>
            <a:r>
              <a:rPr lang="en-US" altLang="ko-KR" sz="1400" b="1" dirty="0" err="1"/>
              <a:t>application.properties</a:t>
            </a:r>
            <a:r>
              <a:rPr lang="ko-KR" altLang="en-US" sz="1400" b="1" dirty="0"/>
              <a:t>에 작성해야 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 설정 없이는 스프링 부트 애플리케이션이 실행되지 않는다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아래와 같이 데이터베이스 관련된 내용을 추가한다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20501-F867-032B-4B10-4EA2574B4BD7}"/>
              </a:ext>
            </a:extLst>
          </p:cNvPr>
          <p:cNvSpPr txBox="1"/>
          <p:nvPr/>
        </p:nvSpPr>
        <p:spPr>
          <a:xfrm>
            <a:off x="951480" y="2485133"/>
            <a:ext cx="10158411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spring.mvc.pathmatch.matching</a:t>
            </a:r>
            <a:r>
              <a:rPr lang="en-US" altLang="ko-KR" sz="12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-strategy=</a:t>
            </a:r>
            <a:r>
              <a:rPr lang="en-US" altLang="ko-KR" sz="120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ant_path_matcher</a:t>
            </a:r>
            <a:endParaRPr lang="en-US" altLang="ko-KR" sz="1200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spring.datasource.driverClassName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org.mariadb.jdbc.Driver</a:t>
            </a:r>
            <a:endParaRPr lang="en-US" altLang="ko-KR" sz="1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spring.datasource.url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jdbc:mariadb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://localhost:</a:t>
            </a:r>
            <a:r>
              <a:rPr lang="en-US" altLang="ko-KR" sz="12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3306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springboot</a:t>
            </a:r>
            <a:endParaRPr lang="en-US" altLang="ko-KR" sz="120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spring.datasource.username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root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spring.datasource.password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############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spring.jpa.hibernate.ddl</a:t>
            </a:r>
            <a:r>
              <a:rPr lang="en-US" altLang="ko-KR" sz="12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-auto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=create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spring.jpa.show-sql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=true</a:t>
            </a:r>
          </a:p>
          <a:p>
            <a:r>
              <a:rPr lang="en-US" altLang="ko-KR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spring.jpa.properties.hibernate.format_sql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=true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575EB-9669-323F-048C-63C7CE9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756" y="452757"/>
            <a:ext cx="1670136" cy="914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830A61-404E-4C96-7FAB-93661116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59" y="4428651"/>
            <a:ext cx="7383099" cy="1889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D910317-3763-8DEB-B4D0-BAC0A2637041}"/>
              </a:ext>
            </a:extLst>
          </p:cNvPr>
          <p:cNvGrpSpPr/>
          <p:nvPr/>
        </p:nvGrpSpPr>
        <p:grpSpPr>
          <a:xfrm>
            <a:off x="3929554" y="2463060"/>
            <a:ext cx="7941307" cy="2655134"/>
            <a:chOff x="3990109" y="2517569"/>
            <a:chExt cx="7941307" cy="265513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4B02D1B-1790-0D29-C86D-C37C2793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6269" y="2517569"/>
              <a:ext cx="4325147" cy="26551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D47B481-3DB9-6485-9ECD-76CF3761AE0B}"/>
                </a:ext>
              </a:extLst>
            </p:cNvPr>
            <p:cNvCxnSpPr/>
            <p:nvPr/>
          </p:nvCxnSpPr>
          <p:spPr>
            <a:xfrm flipH="1" flipV="1">
              <a:off x="3990109" y="3378530"/>
              <a:ext cx="6382987" cy="718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5614DBA-FE9F-F648-F723-205A60214D37}"/>
                </a:ext>
              </a:extLst>
            </p:cNvPr>
            <p:cNvCxnSpPr/>
            <p:nvPr/>
          </p:nvCxnSpPr>
          <p:spPr>
            <a:xfrm flipH="1" flipV="1">
              <a:off x="4411683" y="3586348"/>
              <a:ext cx="5961413" cy="695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912F46E-02A5-80CE-32CA-D1B8C91D7900}"/>
                </a:ext>
              </a:extLst>
            </p:cNvPr>
            <p:cNvCxnSpPr/>
            <p:nvPr/>
          </p:nvCxnSpPr>
          <p:spPr>
            <a:xfrm flipH="1" flipV="1">
              <a:off x="5219205" y="3319153"/>
              <a:ext cx="5153891" cy="1116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5EC299F-BC49-9A85-393C-4F7A68BDA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3610" y="3241964"/>
              <a:ext cx="1401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972FF91-BB30-4FB8-FAF7-2CE78D0D5471}"/>
              </a:ext>
            </a:extLst>
          </p:cNvPr>
          <p:cNvSpPr/>
          <p:nvPr/>
        </p:nvSpPr>
        <p:spPr>
          <a:xfrm>
            <a:off x="221331" y="2979370"/>
            <a:ext cx="765737" cy="1556296"/>
          </a:xfrm>
          <a:custGeom>
            <a:avLst/>
            <a:gdLst>
              <a:gd name="connsiteX0" fmla="*/ 123840 w 765737"/>
              <a:gd name="connsiteY0" fmla="*/ 1556296 h 1556296"/>
              <a:gd name="connsiteX1" fmla="*/ 8783 w 765737"/>
              <a:gd name="connsiteY1" fmla="*/ 1471517 h 1556296"/>
              <a:gd name="connsiteX2" fmla="*/ 20894 w 765737"/>
              <a:gd name="connsiteY2" fmla="*/ 1077902 h 1556296"/>
              <a:gd name="connsiteX3" fmla="*/ 123840 w 765737"/>
              <a:gd name="connsiteY3" fmla="*/ 199835 h 1556296"/>
              <a:gd name="connsiteX4" fmla="*/ 765737 w 765737"/>
              <a:gd name="connsiteY4" fmla="*/ 0 h 155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737" h="1556296">
                <a:moveTo>
                  <a:pt x="123840" y="1556296"/>
                </a:moveTo>
                <a:cubicBezTo>
                  <a:pt x="74890" y="1553772"/>
                  <a:pt x="25941" y="1551249"/>
                  <a:pt x="8783" y="1471517"/>
                </a:cubicBezTo>
                <a:cubicBezTo>
                  <a:pt x="-8375" y="1391785"/>
                  <a:pt x="1718" y="1289849"/>
                  <a:pt x="20894" y="1077902"/>
                </a:cubicBezTo>
                <a:cubicBezTo>
                  <a:pt x="40070" y="865955"/>
                  <a:pt x="-300" y="379485"/>
                  <a:pt x="123840" y="199835"/>
                </a:cubicBezTo>
                <a:cubicBezTo>
                  <a:pt x="247980" y="20185"/>
                  <a:pt x="506858" y="10092"/>
                  <a:pt x="765737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05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 </a:t>
            </a:r>
            <a:r>
              <a:rPr lang="ko-KR" altLang="en-US" sz="1400" b="1" dirty="0">
                <a:solidFill>
                  <a:srgbClr val="7030A0"/>
                </a:solidFill>
              </a:rPr>
              <a:t>마리아</a:t>
            </a:r>
            <a:r>
              <a:rPr lang="en-US" altLang="ko-KR" sz="1400" b="1" dirty="0">
                <a:solidFill>
                  <a:srgbClr val="7030A0"/>
                </a:solidFill>
              </a:rPr>
              <a:t>DB </a:t>
            </a:r>
            <a:r>
              <a:rPr lang="ko-KR" altLang="en-US" sz="1400" b="1" dirty="0">
                <a:solidFill>
                  <a:srgbClr val="7030A0"/>
                </a:solidFill>
              </a:rPr>
              <a:t>설치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애플리케이션 데이터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리소스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 주고받는 것이 주 목적이다</a:t>
            </a:r>
            <a:r>
              <a:rPr lang="en-US" altLang="ko-KR" sz="1400" b="1" dirty="0"/>
              <a:t>. </a:t>
            </a:r>
            <a:r>
              <a:rPr lang="ko-KR" altLang="en-US" sz="1400" b="1" dirty="0" err="1"/>
              <a:t>엔터프라이즈급</a:t>
            </a:r>
            <a:r>
              <a:rPr lang="ko-KR" altLang="en-US" sz="1400" b="1" dirty="0"/>
              <a:t> 애플리케이션에서 정상적으로 로직이 동작하기 위해서는 데이터베이스가 꼭 필요하다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널리 사용되는 </a:t>
            </a:r>
            <a:r>
              <a:rPr lang="en-US" altLang="ko-KR" sz="1400" b="1" dirty="0"/>
              <a:t>DBMS </a:t>
            </a:r>
            <a:r>
              <a:rPr lang="ko-KR" altLang="en-US" sz="1400" b="1" dirty="0"/>
              <a:t>중 마리아</a:t>
            </a:r>
            <a:r>
              <a:rPr lang="en-US" altLang="ko-KR" sz="1400" b="1" dirty="0"/>
              <a:t>DB</a:t>
            </a:r>
            <a:r>
              <a:rPr lang="ko-KR" altLang="en-US" sz="1400" b="1" dirty="0"/>
              <a:t>를 애플리케이션에 적용해 보자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C59251-BED0-46E6-204E-872E7C29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566" y="2229482"/>
            <a:ext cx="3872590" cy="3627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B40835-92B6-8265-6913-2A86058B1AE7}"/>
              </a:ext>
            </a:extLst>
          </p:cNvPr>
          <p:cNvSpPr txBox="1"/>
          <p:nvPr/>
        </p:nvSpPr>
        <p:spPr>
          <a:xfrm>
            <a:off x="967838" y="2181980"/>
            <a:ext cx="5807033" cy="3360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MariaDB</a:t>
            </a:r>
            <a:r>
              <a:rPr lang="ko-KR" altLang="en-US" sz="1100" dirty="0"/>
              <a:t>는 오픈 소스의 관계형 데이터베이스 관리 시스템</a:t>
            </a:r>
            <a:r>
              <a:rPr lang="en-US" altLang="ko-KR" sz="1100" dirty="0"/>
              <a:t>(RDBMS)</a:t>
            </a:r>
            <a:r>
              <a:rPr lang="ko-KR" altLang="en-US" sz="1100" dirty="0"/>
              <a:t>이다</a:t>
            </a:r>
            <a:r>
              <a:rPr lang="en-US" altLang="ko-KR" sz="1100" dirty="0"/>
              <a:t>. MySQL</a:t>
            </a:r>
            <a:r>
              <a:rPr lang="ko-KR" altLang="en-US" sz="1100" dirty="0"/>
              <a:t>과 동일한 소스 코드를 기반으로 하며</a:t>
            </a:r>
            <a:r>
              <a:rPr lang="en-US" altLang="ko-KR" sz="1100" dirty="0"/>
              <a:t>, GPL v2 </a:t>
            </a:r>
            <a:r>
              <a:rPr lang="ko-KR" altLang="en-US" sz="1100" dirty="0"/>
              <a:t>라이선스를 따른다</a:t>
            </a:r>
            <a:r>
              <a:rPr lang="en-US" altLang="ko-KR" sz="1100" dirty="0"/>
              <a:t>. </a:t>
            </a:r>
            <a:r>
              <a:rPr lang="ko-KR" altLang="en-US" sz="1100" dirty="0"/>
              <a:t>오라클 소유의 현재 불확실한 </a:t>
            </a:r>
            <a:r>
              <a:rPr lang="en-US" altLang="ko-KR" sz="1100" dirty="0"/>
              <a:t>MySQL</a:t>
            </a:r>
            <a:r>
              <a:rPr lang="ko-KR" altLang="en-US" sz="1100" dirty="0"/>
              <a:t>의 라이선스 상태에 반발하여 만들어졌으며</a:t>
            </a:r>
            <a:r>
              <a:rPr lang="en-US" altLang="ko-KR" sz="1100" dirty="0"/>
              <a:t>, </a:t>
            </a:r>
            <a:r>
              <a:rPr lang="ko-KR" altLang="en-US" sz="1100" dirty="0"/>
              <a:t>배포자는 </a:t>
            </a:r>
            <a:r>
              <a:rPr lang="ko-KR" altLang="en-US" sz="1100" dirty="0" err="1"/>
              <a:t>몬티</a:t>
            </a:r>
            <a:r>
              <a:rPr lang="ko-KR" altLang="en-US" sz="1100" dirty="0"/>
              <a:t> 프로그램 </a:t>
            </a:r>
            <a:r>
              <a:rPr lang="en-US" altLang="ko-KR" sz="1100" dirty="0"/>
              <a:t>AB(Monty Program AB)</a:t>
            </a:r>
            <a:r>
              <a:rPr lang="ko-KR" altLang="en-US" sz="1100" dirty="0"/>
              <a:t>와 저작권을 공유해야 한다</a:t>
            </a:r>
            <a:r>
              <a:rPr lang="en-US" altLang="ko-KR" sz="1100" dirty="0"/>
              <a:t>. </a:t>
            </a:r>
            <a:r>
              <a:rPr lang="ko-KR" altLang="en-US" sz="1100" dirty="0"/>
              <a:t>이것은 </a:t>
            </a:r>
            <a:r>
              <a:rPr lang="en-US" altLang="ko-KR" sz="1100" dirty="0"/>
              <a:t>MySQL</a:t>
            </a:r>
            <a:r>
              <a:rPr lang="ko-KR" altLang="en-US" sz="1100" dirty="0"/>
              <a:t>과 높은 호환성을 유지하기 </a:t>
            </a:r>
            <a:r>
              <a:rPr lang="ko-KR" altLang="en-US" sz="1100" dirty="0" err="1"/>
              <a:t>위함이며</a:t>
            </a:r>
            <a:r>
              <a:rPr lang="en-US" altLang="ko-KR" sz="1100" dirty="0"/>
              <a:t>, MySQL API</a:t>
            </a:r>
            <a:r>
              <a:rPr lang="ko-KR" altLang="en-US" sz="1100" dirty="0"/>
              <a:t>와 명령에 정확히 매칭하여</a:t>
            </a:r>
            <a:r>
              <a:rPr lang="en-US" altLang="ko-KR" sz="1100" dirty="0"/>
              <a:t>, </a:t>
            </a:r>
            <a:r>
              <a:rPr lang="ko-KR" altLang="en-US" sz="1100" dirty="0"/>
              <a:t>라이브러리 바이너리와 상응함을 제공하여 교체 가능성을 높이고자 함이다</a:t>
            </a:r>
            <a:r>
              <a:rPr lang="en-US" altLang="ko-KR" sz="1100" dirty="0"/>
              <a:t>. </a:t>
            </a:r>
            <a:r>
              <a:rPr lang="ko-KR" altLang="en-US" sz="1100" dirty="0"/>
              <a:t>마리아 </a:t>
            </a:r>
            <a:r>
              <a:rPr lang="en-US" altLang="ko-KR" sz="1100" dirty="0"/>
              <a:t>DB</a:t>
            </a:r>
            <a:r>
              <a:rPr lang="ko-KR" altLang="en-US" sz="1100" dirty="0"/>
              <a:t>에는 새로운 저장 엔진인 아리아</a:t>
            </a:r>
            <a:r>
              <a:rPr lang="en-US" altLang="ko-KR" sz="1100" dirty="0"/>
              <a:t>(Aria)</a:t>
            </a:r>
            <a:r>
              <a:rPr lang="ko-KR" altLang="en-US" sz="1100" dirty="0"/>
              <a:t>뿐만 아니라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InnoDB</a:t>
            </a:r>
            <a:r>
              <a:rPr lang="ko-KR" altLang="en-US" sz="1100" dirty="0"/>
              <a:t>를 교체할 수 있는 </a:t>
            </a:r>
            <a:r>
              <a:rPr lang="en-US" altLang="ko-KR" sz="1100" dirty="0" err="1"/>
              <a:t>XtraDB</a:t>
            </a:r>
            <a:r>
              <a:rPr lang="en-US" altLang="ko-KR" sz="1100" dirty="0"/>
              <a:t> </a:t>
            </a:r>
            <a:r>
              <a:rPr lang="ko-KR" altLang="en-US" sz="1100" dirty="0"/>
              <a:t>저장 엔진을 포함하고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이것은 트랜잭션과 </a:t>
            </a:r>
            <a:r>
              <a:rPr lang="ko-KR" altLang="en-US" sz="1100" dirty="0" err="1"/>
              <a:t>비트랜잭션</a:t>
            </a:r>
            <a:r>
              <a:rPr lang="ko-KR" altLang="en-US" sz="1100" dirty="0"/>
              <a:t> 엔진 그리고 미래에 나올 </a:t>
            </a:r>
            <a:r>
              <a:rPr lang="en-US" altLang="ko-KR" sz="1100" dirty="0"/>
              <a:t>MySQL </a:t>
            </a:r>
            <a:r>
              <a:rPr lang="ko-KR" altLang="en-US" sz="1100" dirty="0"/>
              <a:t>판에 대응하고자 함일 것이다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마리아 </a:t>
            </a:r>
            <a:r>
              <a:rPr lang="en-US" altLang="ko-KR" sz="1100" dirty="0"/>
              <a:t>DB</a:t>
            </a:r>
            <a:r>
              <a:rPr lang="ko-KR" altLang="en-US" sz="1100" dirty="0"/>
              <a:t>의 주요 개발자는 </a:t>
            </a:r>
            <a:r>
              <a:rPr lang="en-US" altLang="ko-KR" sz="1100" dirty="0"/>
              <a:t>MySQL</a:t>
            </a:r>
            <a:r>
              <a:rPr lang="ko-KR" altLang="en-US" sz="1100" dirty="0"/>
              <a:t>과 </a:t>
            </a:r>
            <a:r>
              <a:rPr lang="ko-KR" altLang="en-US" sz="1100" dirty="0" err="1"/>
              <a:t>몬티</a:t>
            </a:r>
            <a:r>
              <a:rPr lang="ko-KR" altLang="en-US" sz="1100" dirty="0"/>
              <a:t> 프로그램 </a:t>
            </a:r>
            <a:r>
              <a:rPr lang="en-US" altLang="ko-KR" sz="1100" dirty="0"/>
              <a:t>AB</a:t>
            </a:r>
            <a:r>
              <a:rPr lang="ko-KR" altLang="en-US" sz="1100" dirty="0"/>
              <a:t>를 설립한 </a:t>
            </a:r>
            <a:r>
              <a:rPr lang="ko-KR" altLang="en-US" sz="1100" dirty="0" err="1"/>
              <a:t>몬티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와이드니어스</a:t>
            </a:r>
            <a:r>
              <a:rPr lang="en-US" altLang="ko-KR" sz="1100" dirty="0"/>
              <a:t>(Michael Monty </a:t>
            </a:r>
            <a:r>
              <a:rPr lang="en-US" altLang="ko-KR" sz="1100" dirty="0" err="1"/>
              <a:t>Widenius</a:t>
            </a:r>
            <a:r>
              <a:rPr lang="en-US" altLang="ko-KR" sz="1100" dirty="0"/>
              <a:t>)</a:t>
            </a:r>
            <a:r>
              <a:rPr lang="ko-KR" altLang="en-US" sz="1100" dirty="0"/>
              <a:t>이다</a:t>
            </a:r>
            <a:r>
              <a:rPr lang="en-US" altLang="ko-KR" sz="1100" dirty="0"/>
              <a:t>. </a:t>
            </a:r>
            <a:r>
              <a:rPr lang="ko-KR" altLang="en-US" sz="1100" dirty="0"/>
              <a:t>그는 이전에 자신의 회사</a:t>
            </a:r>
            <a:r>
              <a:rPr lang="en-US" altLang="ko-KR" sz="1100" dirty="0"/>
              <a:t>, MySQL AB</a:t>
            </a:r>
            <a:r>
              <a:rPr lang="ko-KR" altLang="en-US" sz="1100" dirty="0"/>
              <a:t>를 썬 </a:t>
            </a:r>
            <a:r>
              <a:rPr lang="ko-KR" altLang="en-US" sz="1100" dirty="0" err="1"/>
              <a:t>마이크로시스템즈에</a:t>
            </a:r>
            <a:r>
              <a:rPr lang="ko-KR" altLang="en-US" sz="1100" dirty="0"/>
              <a:t> </a:t>
            </a:r>
            <a:r>
              <a:rPr lang="en-US" altLang="ko-KR" sz="1100" dirty="0"/>
              <a:t>10</a:t>
            </a:r>
            <a:r>
              <a:rPr lang="ko-KR" altLang="en-US" sz="1100" dirty="0"/>
              <a:t>억 달러에 판매를 한 적이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마리아 </a:t>
            </a:r>
            <a:r>
              <a:rPr lang="en-US" altLang="ko-KR" sz="1100" dirty="0"/>
              <a:t>DB</a:t>
            </a:r>
            <a:r>
              <a:rPr lang="ko-KR" altLang="en-US" sz="1100" dirty="0"/>
              <a:t>는 그의 둘째 딸인 마리아의 이름을 딴 것이다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81066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6.6.1 </a:t>
            </a:r>
            <a:r>
              <a:rPr lang="ko-KR" altLang="en-US" sz="1400" b="1" dirty="0">
                <a:solidFill>
                  <a:srgbClr val="7030A0"/>
                </a:solidFill>
              </a:rPr>
              <a:t>프로젝트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DDEFEC-885D-82AB-89A0-4AAFFD1137C3}"/>
              </a:ext>
            </a:extLst>
          </p:cNvPr>
          <p:cNvGrpSpPr/>
          <p:nvPr/>
        </p:nvGrpSpPr>
        <p:grpSpPr>
          <a:xfrm>
            <a:off x="1223191" y="1479712"/>
            <a:ext cx="8344329" cy="3613336"/>
            <a:chOff x="1223191" y="1479712"/>
            <a:chExt cx="8344329" cy="36133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F3A7CE-88BC-B71D-B8EE-A6D57526E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3191" y="1479712"/>
              <a:ext cx="8344329" cy="361333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83449F-CB5C-FBA6-DA68-10C5FDFC2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2563" y="4747359"/>
              <a:ext cx="293757" cy="209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063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6.7 </a:t>
            </a:r>
            <a:r>
              <a:rPr lang="ko-KR" altLang="en-US" sz="1400" b="1">
                <a:solidFill>
                  <a:srgbClr val="7030A0"/>
                </a:solidFill>
              </a:rPr>
              <a:t>엔티티 설계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/>
              <a:t>Spring Data JPA</a:t>
            </a:r>
            <a:r>
              <a:rPr lang="ko-KR" altLang="en-US" sz="1400" b="1"/>
              <a:t>를 사용하면 데이터베이스에 테이블을 생성하기 위해 직접 쿼리를 작성할 필요가 없다</a:t>
            </a:r>
            <a:r>
              <a:rPr lang="en-US" altLang="ko-KR" sz="1400" b="1"/>
              <a:t>. </a:t>
            </a:r>
            <a:r>
              <a:rPr lang="ko-KR" altLang="en-US" sz="1400" b="1"/>
              <a:t>이 기능을 가능하게 하는 것이 엔티티이다</a:t>
            </a:r>
            <a:r>
              <a:rPr lang="en-US" altLang="ko-KR" sz="1400" b="1"/>
              <a:t>. </a:t>
            </a:r>
            <a:r>
              <a:rPr lang="en-US" altLang="ko-KR" sz="1400" b="1">
                <a:solidFill>
                  <a:srgbClr val="7030A0"/>
                </a:solidFill>
              </a:rPr>
              <a:t>JPA</a:t>
            </a:r>
            <a:r>
              <a:rPr lang="ko-KR" altLang="en-US" sz="1400" b="1">
                <a:solidFill>
                  <a:srgbClr val="7030A0"/>
                </a:solidFill>
              </a:rPr>
              <a:t>에서 엔티티는 데이터베이스의 테이블에 대응하는 클래스이다</a:t>
            </a:r>
            <a:r>
              <a:rPr lang="en-US" altLang="ko-KR" sz="1400" b="1"/>
              <a:t>. </a:t>
            </a:r>
            <a:r>
              <a:rPr lang="ko-KR" altLang="en-US" sz="1400" b="1"/>
              <a:t>엔티티에는 데이터베이스에 쓰일 테이블과 칼럼을 정의한다</a:t>
            </a:r>
            <a:r>
              <a:rPr lang="en-US" altLang="ko-KR" sz="1400" b="1"/>
              <a:t>. </a:t>
            </a:r>
            <a:r>
              <a:rPr lang="ko-KR" altLang="en-US" sz="1400" b="1"/>
              <a:t>엔티티에 어노테이션을 사용하면 테이블 간 연관관계를 정의할 수 있다</a:t>
            </a:r>
            <a:r>
              <a:rPr lang="en-US" altLang="ko-KR" sz="1400" b="1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/>
              <a:t>아래 테이블은 코드로 간단하게 엔티티 클래스로 구현할 수 있다</a:t>
            </a:r>
            <a:r>
              <a:rPr lang="en-US" altLang="ko-KR" sz="1400" b="1"/>
              <a:t>. data.entity </a:t>
            </a:r>
            <a:r>
              <a:rPr lang="ko-KR" altLang="en-US" sz="1400" b="1"/>
              <a:t>패키지를 생성하고 그 안에 </a:t>
            </a:r>
            <a:r>
              <a:rPr lang="en-US" altLang="ko-KR" sz="1400" b="1"/>
              <a:t>Product</a:t>
            </a:r>
            <a:r>
              <a:rPr lang="ko-KR" altLang="en-US" sz="1400" b="1"/>
              <a:t>엔티티 클래스를 생성한다</a:t>
            </a:r>
            <a:r>
              <a:rPr lang="en-US" altLang="ko-KR" sz="1400" b="1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4409" y="3099367"/>
            <a:ext cx="1892397" cy="2013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035280"/>
            <a:ext cx="1816193" cy="393720"/>
          </a:xfrm>
          <a:prstGeom prst="rect">
            <a:avLst/>
          </a:prstGeom>
          <a:solidFill>
            <a:srgbClr val="ECECEC">
              <a:alpha val="100000"/>
            </a:srgbClr>
          </a:solidFill>
          <a:ln w="25400" cap="sq">
            <a:solidFill>
              <a:schemeClr val="accent1">
                <a:alpha val="99000"/>
              </a:schemeClr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6.7 </a:t>
            </a:r>
            <a:r>
              <a:rPr lang="ko-KR" altLang="en-US" sz="1400" b="1" dirty="0" err="1">
                <a:solidFill>
                  <a:srgbClr val="7030A0"/>
                </a:solidFill>
              </a:rPr>
              <a:t>엔티티</a:t>
            </a:r>
            <a:r>
              <a:rPr lang="ko-KR" altLang="en-US" sz="1400" b="1" dirty="0">
                <a:solidFill>
                  <a:srgbClr val="7030A0"/>
                </a:solidFill>
              </a:rPr>
              <a:t> 설계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03980" y="1332249"/>
            <a:ext cx="5015870" cy="4455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/>
              </a:rPr>
              <a:t>com.springboot.jpa.data.entity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ko-KR" altLang="en-US" sz="1050" dirty="0">
              <a:latin typeface="Consolas"/>
            </a:endParaRPr>
          </a:p>
          <a:p>
            <a:pPr algn="l">
              <a:defRPr/>
            </a:pP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/>
              </a:rPr>
              <a:t>java.time.LocalDateTime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/>
              </a:rPr>
              <a:t>javax.persistence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.*;</a:t>
            </a:r>
          </a:p>
          <a:p>
            <a:pPr algn="l">
              <a:defRPr/>
            </a:pPr>
            <a:endParaRPr lang="ko-KR" altLang="en-US" sz="1050" dirty="0">
              <a:latin typeface="Consolas"/>
            </a:endParaRPr>
          </a:p>
          <a:p>
            <a:pPr algn="l">
              <a:defRPr/>
            </a:pPr>
            <a:r>
              <a:rPr lang="en-US" altLang="ko-KR" sz="1050" dirty="0">
                <a:solidFill>
                  <a:srgbClr val="646464"/>
                </a:solidFill>
                <a:latin typeface="Consolas"/>
              </a:rPr>
              <a:t>@Entity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646464"/>
                </a:solidFill>
                <a:latin typeface="Consolas"/>
              </a:rPr>
              <a:t>@Table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(name = </a:t>
            </a:r>
            <a:r>
              <a:rPr lang="en-US" altLang="ko-KR" sz="1050" dirty="0">
                <a:solidFill>
                  <a:srgbClr val="2A00FF"/>
                </a:solidFill>
                <a:latin typeface="Consolas"/>
              </a:rPr>
              <a:t>"product"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Product {</a:t>
            </a:r>
          </a:p>
          <a:p>
            <a:pPr algn="l">
              <a:defRPr/>
            </a:pPr>
            <a:endParaRPr lang="ko-KR" altLang="en-US" sz="1050" dirty="0">
              <a:latin typeface="Consolas"/>
            </a:endParaRP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/>
              </a:rPr>
              <a:t>@Id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/>
              </a:rPr>
              <a:t>@</a:t>
            </a:r>
            <a:r>
              <a:rPr lang="en-US" altLang="ko-KR" sz="1050" dirty="0" err="1">
                <a:solidFill>
                  <a:srgbClr val="646464"/>
                </a:solidFill>
                <a:latin typeface="Consolas"/>
              </a:rPr>
              <a:t>GeneratedValue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(strategy = </a:t>
            </a:r>
            <a:r>
              <a:rPr lang="en-US" altLang="ko-KR" sz="1050" dirty="0" err="1">
                <a:solidFill>
                  <a:srgbClr val="000000"/>
                </a:solidFill>
                <a:latin typeface="Consolas"/>
              </a:rPr>
              <a:t>GenerationType.</a:t>
            </a:r>
            <a:r>
              <a:rPr lang="en-US" altLang="ko-KR" sz="1050" i="1" dirty="0" err="1">
                <a:solidFill>
                  <a:srgbClr val="0000C0"/>
                </a:solidFill>
                <a:latin typeface="Consolas"/>
              </a:rPr>
              <a:t>IDENTITY</a:t>
            </a:r>
            <a:r>
              <a:rPr lang="en-US" altLang="ko-KR" sz="1050" i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Long </a:t>
            </a:r>
            <a:r>
              <a:rPr lang="en-US" altLang="ko-KR" sz="1050" dirty="0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ko-KR" altLang="en-US" sz="1050" dirty="0">
              <a:latin typeface="Consolas"/>
            </a:endParaRP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/>
              </a:rPr>
              <a:t>@Column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/>
              </a:rPr>
              <a:t>nullable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false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String </a:t>
            </a:r>
            <a:r>
              <a:rPr lang="en-US" altLang="ko-KR" sz="1050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ko-KR" altLang="en-US" sz="1050" dirty="0">
              <a:latin typeface="Consolas"/>
            </a:endParaRP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/>
              </a:rPr>
              <a:t>@Column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/>
              </a:rPr>
              <a:t>nullable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false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Integer </a:t>
            </a:r>
            <a:r>
              <a:rPr lang="en-US" altLang="ko-KR" sz="1050" dirty="0">
                <a:solidFill>
                  <a:srgbClr val="0000C0"/>
                </a:solidFill>
                <a:latin typeface="Consolas"/>
              </a:rPr>
              <a:t>price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ko-KR" altLang="en-US" sz="1050" dirty="0">
              <a:latin typeface="Consolas"/>
            </a:endParaRP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/>
              </a:rPr>
              <a:t>@Column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Consolas"/>
              </a:rPr>
              <a:t>nullable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false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Integer </a:t>
            </a:r>
            <a:r>
              <a:rPr lang="en-US" altLang="ko-KR" sz="1050" dirty="0">
                <a:solidFill>
                  <a:srgbClr val="0000C0"/>
                </a:solidFill>
                <a:latin typeface="Consolas"/>
              </a:rPr>
              <a:t>stock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ko-KR" altLang="en-US" sz="1050" dirty="0">
              <a:latin typeface="Consolas"/>
            </a:endParaRP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/>
              </a:rPr>
              <a:t>LocalDateTime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50" u="sng" dirty="0" err="1">
                <a:solidFill>
                  <a:srgbClr val="0000C0"/>
                </a:solidFill>
                <a:latin typeface="Consolas"/>
              </a:rPr>
              <a:t>createdAt</a:t>
            </a:r>
            <a:r>
              <a:rPr lang="en-US" altLang="ko-KR" sz="1050" u="sng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050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/>
              </a:rPr>
              <a:t>LocalDateTime</a:t>
            </a: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50" u="sng" dirty="0" err="1">
                <a:solidFill>
                  <a:srgbClr val="0000C0"/>
                </a:solidFill>
                <a:latin typeface="Consolas"/>
              </a:rPr>
              <a:t>updatedAt</a:t>
            </a:r>
            <a:r>
              <a:rPr lang="en-US" altLang="ko-KR" sz="1050" u="sng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en-US" altLang="ko-KR" sz="1050" dirty="0">
              <a:latin typeface="Consolas"/>
            </a:endParaRPr>
          </a:p>
          <a:p>
            <a:pPr algn="l">
              <a:defRPr/>
            </a:pPr>
            <a:r>
              <a:rPr lang="en-US" altLang="ko-KR" sz="1050" dirty="0">
                <a:latin typeface="Consolas"/>
              </a:rPr>
              <a:t>...getter/setter </a:t>
            </a:r>
            <a:r>
              <a:rPr lang="ko-KR" altLang="en-US" sz="1050" dirty="0">
                <a:latin typeface="Consolas"/>
              </a:rPr>
              <a:t>메서드 생략</a:t>
            </a:r>
          </a:p>
          <a:p>
            <a:pPr algn="l">
              <a:defRPr/>
            </a:pPr>
            <a:r>
              <a:rPr lang="en-US" altLang="ko-KR" sz="1050" dirty="0">
                <a:solidFill>
                  <a:srgbClr val="000000"/>
                </a:solidFill>
                <a:latin typeface="Consolas"/>
              </a:rPr>
              <a:t>}</a:t>
            </a:r>
            <a:endParaRPr lang="en-US" altLang="ko-KR" sz="105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87903" y="1634909"/>
            <a:ext cx="1816193" cy="393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5057" y="5733021"/>
            <a:ext cx="8191921" cy="628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9054935" y="5787315"/>
            <a:ext cx="516577" cy="25391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99196" y="2427998"/>
            <a:ext cx="3110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00B050"/>
                </a:solidFill>
              </a:rPr>
              <a:t>기본키를</a:t>
            </a:r>
            <a:r>
              <a:rPr lang="ko-KR" altLang="en-US" sz="1000" dirty="0">
                <a:solidFill>
                  <a:srgbClr val="00B050"/>
                </a:solidFill>
              </a:rPr>
              <a:t> 자동으로 생성할 때에는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@</a:t>
            </a:r>
            <a:r>
              <a:rPr lang="en-US" altLang="ko-KR" sz="1000" dirty="0">
                <a:solidFill>
                  <a:srgbClr val="00B050"/>
                </a:solidFill>
              </a:rPr>
              <a:t>Id</a:t>
            </a:r>
            <a:r>
              <a:rPr lang="ko-KR" altLang="en-US" sz="1000" dirty="0">
                <a:solidFill>
                  <a:srgbClr val="00B050"/>
                </a:solidFill>
              </a:rPr>
              <a:t>와 </a:t>
            </a:r>
            <a:r>
              <a:rPr lang="en-US" altLang="ko-KR" sz="1000" dirty="0">
                <a:solidFill>
                  <a:srgbClr val="00B050"/>
                </a:solidFill>
              </a:rPr>
              <a:t>@</a:t>
            </a:r>
            <a:r>
              <a:rPr lang="en-US" altLang="ko-KR" sz="1000" dirty="0" err="1">
                <a:solidFill>
                  <a:srgbClr val="00B050"/>
                </a:solidFill>
              </a:rPr>
              <a:t>GenerratedValue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ko-KR" altLang="en-US" sz="1000" dirty="0" err="1">
                <a:solidFill>
                  <a:srgbClr val="00B050"/>
                </a:solidFill>
              </a:rPr>
              <a:t>어노테이션이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ko-KR" altLang="en-US" sz="1000" dirty="0" smtClean="0">
                <a:solidFill>
                  <a:srgbClr val="00B050"/>
                </a:solidFill>
              </a:rPr>
              <a:t>함께 사용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7537" y="1052692"/>
            <a:ext cx="43540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IDENTITY - @</a:t>
            </a:r>
            <a:r>
              <a:rPr lang="en-US" altLang="ko-KR" sz="1000" b="1" dirty="0" err="1" smtClean="0"/>
              <a:t>GeneratedValue</a:t>
            </a:r>
            <a:r>
              <a:rPr lang="en-US" altLang="ko-KR" sz="1000" b="1" dirty="0" smtClean="0"/>
              <a:t>(strategy = </a:t>
            </a:r>
            <a:r>
              <a:rPr lang="en-US" altLang="ko-KR" sz="1000" b="1" dirty="0" err="1" smtClean="0"/>
              <a:t>GenerationType.IDENTITY</a:t>
            </a:r>
            <a:r>
              <a:rPr lang="en-US" altLang="ko-KR" sz="1000" b="1" dirty="0" smtClean="0"/>
              <a:t>)</a:t>
            </a:r>
            <a:endParaRPr lang="en-US" altLang="ko-KR" sz="1000" b="1" dirty="0"/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err="1" smtClean="0">
                <a:solidFill>
                  <a:srgbClr val="00B050"/>
                </a:solidFill>
              </a:rPr>
              <a:t>기본키</a:t>
            </a:r>
            <a:r>
              <a:rPr lang="ko-KR" altLang="en-US" sz="1000" dirty="0" smtClean="0">
                <a:solidFill>
                  <a:srgbClr val="00B050"/>
                </a:solidFill>
              </a:rPr>
              <a:t> </a:t>
            </a:r>
            <a:r>
              <a:rPr lang="ko-KR" altLang="en-US" sz="1000" dirty="0">
                <a:solidFill>
                  <a:srgbClr val="00B050"/>
                </a:solidFill>
              </a:rPr>
              <a:t>생성을 </a:t>
            </a:r>
            <a:r>
              <a:rPr lang="ko-KR" altLang="en-US" sz="1000" dirty="0" err="1">
                <a:solidFill>
                  <a:srgbClr val="00B050"/>
                </a:solidFill>
              </a:rPr>
              <a:t>데이터베이스에게</a:t>
            </a:r>
            <a:r>
              <a:rPr lang="ko-KR" altLang="en-US" sz="1000" dirty="0">
                <a:solidFill>
                  <a:srgbClr val="00B050"/>
                </a:solidFill>
              </a:rPr>
              <a:t> 위임하는 </a:t>
            </a:r>
            <a:r>
              <a:rPr lang="ko-KR" altLang="en-US" sz="1000" dirty="0" smtClean="0">
                <a:solidFill>
                  <a:srgbClr val="00B050"/>
                </a:solidFill>
              </a:rPr>
              <a:t>방식으로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</a:rPr>
              <a:t>id</a:t>
            </a:r>
            <a:r>
              <a:rPr lang="ko-KR" altLang="en-US" sz="1000" dirty="0">
                <a:solidFill>
                  <a:srgbClr val="00B050"/>
                </a:solidFill>
              </a:rPr>
              <a:t>값을 따로 할당하지 않아도 데이터베이스가 </a:t>
            </a:r>
            <a:r>
              <a:rPr lang="ko-KR" altLang="en-US" sz="1000" dirty="0" smtClean="0">
                <a:solidFill>
                  <a:srgbClr val="00B050"/>
                </a:solidFill>
              </a:rPr>
              <a:t>자동으로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 </a:t>
            </a:r>
            <a:r>
              <a:rPr lang="en-US" altLang="ko-KR" sz="1000" dirty="0" smtClean="0">
                <a:solidFill>
                  <a:srgbClr val="00B050"/>
                </a:solidFill>
              </a:rPr>
              <a:t>AUTO_INCREMENT</a:t>
            </a:r>
            <a:r>
              <a:rPr lang="ko-KR" altLang="en-US" sz="1000" dirty="0">
                <a:solidFill>
                  <a:srgbClr val="00B050"/>
                </a:solidFill>
              </a:rPr>
              <a:t>를 하여 </a:t>
            </a:r>
            <a:r>
              <a:rPr lang="ko-KR" altLang="en-US" sz="1000" dirty="0" err="1">
                <a:solidFill>
                  <a:srgbClr val="00B050"/>
                </a:solidFill>
              </a:rPr>
              <a:t>기본키를</a:t>
            </a:r>
            <a:r>
              <a:rPr lang="ko-KR" altLang="en-US" sz="1000" dirty="0">
                <a:solidFill>
                  <a:srgbClr val="00B050"/>
                </a:solidFill>
              </a:rPr>
              <a:t> 생성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0952" y="2800913"/>
            <a:ext cx="1143000" cy="3962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95999" y="3333601"/>
            <a:ext cx="47003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646464"/>
                </a:solidFill>
                <a:latin typeface="Consolas"/>
              </a:rPr>
              <a:t>@</a:t>
            </a:r>
            <a:r>
              <a:rPr lang="en-US" altLang="ko-KR" sz="1000" dirty="0" err="1">
                <a:solidFill>
                  <a:srgbClr val="646464"/>
                </a:solidFill>
                <a:latin typeface="Consolas"/>
              </a:rPr>
              <a:t>GeneratedValue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속성으로는</a:t>
            </a:r>
            <a:r>
              <a:rPr lang="ko-KR" altLang="en-US" sz="1000" dirty="0">
                <a:solidFill>
                  <a:srgbClr val="00B050"/>
                </a:solidFill>
              </a:rPr>
              <a:t> </a:t>
            </a:r>
            <a:r>
              <a:rPr lang="en-US" altLang="ko-KR" sz="1000" b="1" dirty="0">
                <a:solidFill>
                  <a:srgbClr val="00B050"/>
                </a:solidFill>
              </a:rPr>
              <a:t>strategy</a:t>
            </a:r>
            <a:r>
              <a:rPr lang="ko-KR" altLang="en-US" sz="1000" dirty="0">
                <a:solidFill>
                  <a:srgbClr val="00B050"/>
                </a:solidFill>
              </a:rPr>
              <a:t>가 있는데</a:t>
            </a:r>
            <a:r>
              <a:rPr lang="en-US" altLang="ko-KR" sz="1000" dirty="0">
                <a:solidFill>
                  <a:srgbClr val="00B050"/>
                </a:solidFill>
              </a:rPr>
              <a:t>, </a:t>
            </a:r>
            <a:r>
              <a:rPr lang="ko-KR" altLang="en-US" sz="1000" dirty="0">
                <a:solidFill>
                  <a:srgbClr val="00B050"/>
                </a:solidFill>
              </a:rPr>
              <a:t>이를 통해 자동 생성 전략을 지정해 줄 수 </a:t>
            </a:r>
            <a:r>
              <a:rPr lang="ko-KR" altLang="en-US" sz="1000" dirty="0" smtClean="0">
                <a:solidFill>
                  <a:srgbClr val="00B050"/>
                </a:solidFill>
              </a:rPr>
              <a:t>있음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>
                <a:solidFill>
                  <a:srgbClr val="646464"/>
                </a:solidFill>
                <a:latin typeface="Consolas"/>
              </a:rPr>
              <a:t>@</a:t>
            </a:r>
            <a:r>
              <a:rPr lang="en-US" altLang="ko-KR" sz="1000" dirty="0" smtClean="0">
                <a:solidFill>
                  <a:srgbClr val="646464"/>
                </a:solidFill>
                <a:latin typeface="Consolas"/>
              </a:rPr>
              <a:t>Id</a:t>
            </a:r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데이터베이스 테이블의 기본 키</a:t>
            </a:r>
            <a:r>
              <a:rPr lang="en-US" altLang="ko-KR" sz="1000" dirty="0">
                <a:solidFill>
                  <a:srgbClr val="00B050"/>
                </a:solidFill>
              </a:rPr>
              <a:t>(PK)</a:t>
            </a:r>
            <a:r>
              <a:rPr lang="ko-KR" altLang="en-US" sz="1000" dirty="0">
                <a:solidFill>
                  <a:srgbClr val="00B050"/>
                </a:solidFill>
              </a:rPr>
              <a:t>와 객체의 필드를 매핑시켜주는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어노테이션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en-US" altLang="ko-KR" sz="1000" dirty="0">
                <a:solidFill>
                  <a:srgbClr val="00B050"/>
                </a:solidFill>
              </a:rPr>
              <a:t>@Id</a:t>
            </a:r>
            <a:r>
              <a:rPr lang="ko-KR" altLang="en-US" sz="1000" dirty="0">
                <a:solidFill>
                  <a:srgbClr val="00B050"/>
                </a:solidFill>
              </a:rPr>
              <a:t>만 사용할 경우 </a:t>
            </a:r>
            <a:r>
              <a:rPr lang="ko-KR" altLang="en-US" sz="1000" b="1" dirty="0">
                <a:solidFill>
                  <a:srgbClr val="00B050"/>
                </a:solidFill>
              </a:rPr>
              <a:t>기본 키를 직접 할당</a:t>
            </a:r>
            <a:r>
              <a:rPr lang="ko-KR" altLang="en-US" sz="1000" dirty="0">
                <a:solidFill>
                  <a:srgbClr val="00B050"/>
                </a:solidFill>
              </a:rPr>
              <a:t>해 주어야 합니다</a:t>
            </a:r>
            <a:r>
              <a:rPr lang="en-US" altLang="ko-KR" sz="1000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 </a:t>
            </a:r>
          </a:p>
          <a:p>
            <a:r>
              <a:rPr lang="ko-KR" altLang="en-US" sz="1000" dirty="0">
                <a:solidFill>
                  <a:srgbClr val="00B050"/>
                </a:solidFill>
              </a:rPr>
              <a:t>기본 키를 직접 할당하는 대신 데이터베이스가 생성해주는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값을 </a:t>
            </a:r>
            <a:r>
              <a:rPr lang="ko-KR" altLang="en-US" sz="1000" dirty="0">
                <a:solidFill>
                  <a:srgbClr val="00B050"/>
                </a:solidFill>
              </a:rPr>
              <a:t>사용하려면 </a:t>
            </a:r>
            <a:r>
              <a:rPr lang="en-US" altLang="ko-KR" sz="1000" dirty="0">
                <a:solidFill>
                  <a:srgbClr val="646464"/>
                </a:solidFill>
                <a:latin typeface="Consolas"/>
              </a:rPr>
              <a:t>@</a:t>
            </a:r>
            <a:r>
              <a:rPr lang="en-US" altLang="ko-KR" sz="1000" dirty="0" err="1" smtClean="0">
                <a:solidFill>
                  <a:srgbClr val="646464"/>
                </a:solidFill>
                <a:latin typeface="Consolas"/>
              </a:rPr>
              <a:t>GeneratedValue</a:t>
            </a:r>
            <a:r>
              <a:rPr lang="ko-KR" altLang="en-US" sz="1000" dirty="0" smtClean="0">
                <a:solidFill>
                  <a:srgbClr val="00B050"/>
                </a:solidFill>
              </a:rPr>
              <a:t>를 사용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>
                <a:solidFill>
                  <a:srgbClr val="646464"/>
                </a:solidFill>
                <a:latin typeface="Consolas"/>
              </a:rPr>
              <a:t>@Column</a:t>
            </a:r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객체 필드를 테이블의 컬럼에 매핑시켜주는 </a:t>
            </a:r>
            <a:r>
              <a:rPr lang="ko-KR" altLang="en-US" sz="1000" dirty="0" err="1">
                <a:solidFill>
                  <a:srgbClr val="00B050"/>
                </a:solidFill>
              </a:rPr>
              <a:t>어노테이션</a:t>
            </a:r>
            <a:endParaRPr lang="ko-KR" altLang="en-US" sz="1000" dirty="0">
              <a:solidFill>
                <a:srgbClr val="00B050"/>
              </a:solidFill>
            </a:endParaRPr>
          </a:p>
          <a:p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5999" y="2323835"/>
            <a:ext cx="54072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i="1" dirty="0">
                <a:solidFill>
                  <a:srgbClr val="0000C0"/>
                </a:solidFill>
                <a:latin typeface="Consolas"/>
              </a:rPr>
              <a:t>IDENTITY</a:t>
            </a:r>
            <a:r>
              <a:rPr lang="en-US" altLang="ko-KR" sz="1000" dirty="0" smtClean="0">
                <a:solidFill>
                  <a:srgbClr val="00B050"/>
                </a:solidFill>
              </a:rPr>
              <a:t> </a:t>
            </a:r>
            <a:r>
              <a:rPr lang="ko-KR" altLang="en-US" sz="1000" dirty="0">
                <a:solidFill>
                  <a:srgbClr val="00B050"/>
                </a:solidFill>
              </a:rPr>
              <a:t>전략은 기본 키 생성을 </a:t>
            </a:r>
            <a:r>
              <a:rPr lang="ko-KR" altLang="en-US" sz="1000" b="1" dirty="0">
                <a:solidFill>
                  <a:srgbClr val="00B050"/>
                </a:solidFill>
              </a:rPr>
              <a:t>데이터베이스에 위임</a:t>
            </a:r>
            <a:r>
              <a:rPr lang="ko-KR" altLang="en-US" sz="1000" dirty="0">
                <a:solidFill>
                  <a:srgbClr val="00B050"/>
                </a:solidFill>
              </a:rPr>
              <a:t>하는 </a:t>
            </a:r>
            <a:r>
              <a:rPr lang="ko-KR" altLang="en-US" sz="1000" dirty="0" smtClean="0">
                <a:solidFill>
                  <a:srgbClr val="00B050"/>
                </a:solidFill>
              </a:rPr>
              <a:t>전략이고</a:t>
            </a:r>
            <a:r>
              <a:rPr lang="en-US" altLang="ko-KR" sz="1000" dirty="0" smtClean="0">
                <a:solidFill>
                  <a:srgbClr val="00B050"/>
                </a:solidFill>
              </a:rPr>
              <a:t>,</a:t>
            </a:r>
            <a:r>
              <a:rPr lang="en-US" altLang="ko-KR" sz="1000" dirty="0">
                <a:solidFill>
                  <a:srgbClr val="00B050"/>
                </a:solidFill>
              </a:rPr>
              <a:t> </a:t>
            </a:r>
          </a:p>
          <a:p>
            <a:r>
              <a:rPr lang="ko-KR" altLang="en-US" sz="1000" dirty="0">
                <a:solidFill>
                  <a:srgbClr val="00B050"/>
                </a:solidFill>
              </a:rPr>
              <a:t>주로 </a:t>
            </a:r>
            <a:r>
              <a:rPr lang="en-US" altLang="ko-KR" sz="1000" dirty="0">
                <a:solidFill>
                  <a:srgbClr val="00B050"/>
                </a:solidFill>
              </a:rPr>
              <a:t>MySQL, PostgreSQL, SQL Server</a:t>
            </a:r>
            <a:r>
              <a:rPr lang="ko-KR" altLang="en-US" sz="1000" dirty="0">
                <a:solidFill>
                  <a:srgbClr val="00B050"/>
                </a:solidFill>
              </a:rPr>
              <a:t>에서 </a:t>
            </a:r>
            <a:r>
              <a:rPr lang="ko-KR" altLang="en-US" sz="1000" dirty="0" smtClean="0">
                <a:solidFill>
                  <a:srgbClr val="00B050"/>
                </a:solidFill>
              </a:rPr>
              <a:t>사용</a:t>
            </a:r>
            <a:r>
              <a:rPr lang="en-US" altLang="ko-KR" sz="1000" dirty="0">
                <a:solidFill>
                  <a:srgbClr val="00B050"/>
                </a:solidFill>
              </a:rPr>
              <a:t> </a:t>
            </a:r>
          </a:p>
          <a:p>
            <a:r>
              <a:rPr lang="ko-KR" altLang="en-US" sz="1000" dirty="0">
                <a:solidFill>
                  <a:srgbClr val="00B050"/>
                </a:solidFill>
              </a:rPr>
              <a:t>예를 들어 </a:t>
            </a:r>
            <a:r>
              <a:rPr lang="en-US" altLang="ko-KR" sz="1000" dirty="0">
                <a:solidFill>
                  <a:srgbClr val="00B050"/>
                </a:solidFill>
              </a:rPr>
              <a:t>MySQL</a:t>
            </a:r>
            <a:r>
              <a:rPr lang="ko-KR" altLang="en-US" sz="1000" dirty="0">
                <a:solidFill>
                  <a:srgbClr val="00B050"/>
                </a:solidFill>
              </a:rPr>
              <a:t>의 </a:t>
            </a:r>
            <a:r>
              <a:rPr lang="en-US" altLang="ko-KR" sz="1000" b="1" dirty="0">
                <a:solidFill>
                  <a:srgbClr val="00B050"/>
                </a:solidFill>
              </a:rPr>
              <a:t>AUTO_INCREMENT</a:t>
            </a:r>
            <a:r>
              <a:rPr lang="ko-KR" altLang="en-US" sz="1000" dirty="0">
                <a:solidFill>
                  <a:srgbClr val="00B050"/>
                </a:solidFill>
              </a:rPr>
              <a:t> 기능은 데이터베이스가 기본 키를 자동으로 </a:t>
            </a:r>
            <a:r>
              <a:rPr lang="ko-KR" altLang="en-US" sz="1000" dirty="0" smtClean="0">
                <a:solidFill>
                  <a:srgbClr val="00B050"/>
                </a:solidFill>
              </a:rPr>
              <a:t>생성</a:t>
            </a:r>
            <a:r>
              <a:rPr lang="en-US" altLang="ko-KR" sz="1000" dirty="0">
                <a:solidFill>
                  <a:srgbClr val="00B050"/>
                </a:solidFill>
              </a:rPr>
              <a:t> 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IDENTITY </a:t>
            </a:r>
            <a:r>
              <a:rPr lang="ko-KR" altLang="en-US" sz="1000" dirty="0">
                <a:solidFill>
                  <a:srgbClr val="00B050"/>
                </a:solidFill>
              </a:rPr>
              <a:t>전략은 </a:t>
            </a:r>
            <a:r>
              <a:rPr lang="en-US" altLang="ko-KR" sz="1000" dirty="0">
                <a:solidFill>
                  <a:srgbClr val="00B050"/>
                </a:solidFill>
              </a:rPr>
              <a:t>AUTO_INCREMENT</a:t>
            </a:r>
            <a:r>
              <a:rPr lang="ko-KR" altLang="en-US" sz="1000" dirty="0">
                <a:solidFill>
                  <a:srgbClr val="00B050"/>
                </a:solidFill>
              </a:rPr>
              <a:t>처럼 데이터베이스에 값을 저장하고 나서야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기본 </a:t>
            </a:r>
            <a:r>
              <a:rPr lang="ko-KR" altLang="en-US" sz="1000" dirty="0">
                <a:solidFill>
                  <a:srgbClr val="00B050"/>
                </a:solidFill>
              </a:rPr>
              <a:t>키 값을 구할 수 있을 때 사용한다</a:t>
            </a:r>
            <a:r>
              <a:rPr lang="en-US" altLang="ko-KR" sz="1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1" name="직선 연결선 20"/>
          <p:cNvCxnSpPr>
            <a:endCxn id="5" idx="1"/>
          </p:cNvCxnSpPr>
          <p:nvPr/>
        </p:nvCxnSpPr>
        <p:spPr>
          <a:xfrm flipV="1">
            <a:off x="2423952" y="2628053"/>
            <a:ext cx="475244" cy="370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88299" y="3472965"/>
            <a:ext cx="1931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</a:rPr>
              <a:t>null </a:t>
            </a:r>
            <a:r>
              <a:rPr lang="ko-KR" altLang="en-US" sz="1000" dirty="0">
                <a:solidFill>
                  <a:srgbClr val="00B050"/>
                </a:solidFill>
              </a:rPr>
              <a:t>값 허용 여부를 설정한다</a:t>
            </a:r>
            <a:r>
              <a:rPr lang="en-US" altLang="ko-KR" sz="1000" dirty="0">
                <a:solidFill>
                  <a:srgbClr val="00B050"/>
                </a:solidFill>
              </a:rPr>
              <a:t>.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false </a:t>
            </a:r>
            <a:r>
              <a:rPr lang="ko-KR" altLang="en-US" sz="1000" dirty="0" err="1">
                <a:solidFill>
                  <a:srgbClr val="00B050"/>
                </a:solidFill>
              </a:rPr>
              <a:t>설정시</a:t>
            </a:r>
            <a:r>
              <a:rPr lang="ko-KR" altLang="en-US" sz="1000" dirty="0">
                <a:solidFill>
                  <a:srgbClr val="00B050"/>
                </a:solidFill>
              </a:rPr>
              <a:t> </a:t>
            </a:r>
            <a:r>
              <a:rPr lang="en-US" altLang="ko-KR" sz="1000" dirty="0">
                <a:solidFill>
                  <a:srgbClr val="00B050"/>
                </a:solidFill>
              </a:rPr>
              <a:t>DDL </a:t>
            </a:r>
            <a:r>
              <a:rPr lang="ko-KR" altLang="en-US" sz="1000" dirty="0">
                <a:solidFill>
                  <a:srgbClr val="00B050"/>
                </a:solidFill>
              </a:rPr>
              <a:t>생성 시에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smtClean="0">
                <a:solidFill>
                  <a:srgbClr val="00B050"/>
                </a:solidFill>
              </a:rPr>
              <a:t>not </a:t>
            </a:r>
            <a:r>
              <a:rPr lang="en-US" altLang="ko-KR" sz="1000" dirty="0">
                <a:solidFill>
                  <a:srgbClr val="00B050"/>
                </a:solidFill>
              </a:rPr>
              <a:t>null </a:t>
            </a:r>
            <a:r>
              <a:rPr lang="ko-KR" altLang="en-US" sz="1000" dirty="0">
                <a:solidFill>
                  <a:srgbClr val="00B050"/>
                </a:solidFill>
              </a:rPr>
              <a:t>제약조건이 </a:t>
            </a:r>
            <a:r>
              <a:rPr lang="ko-KR" altLang="en-US" sz="1000" dirty="0" err="1">
                <a:solidFill>
                  <a:srgbClr val="00B050"/>
                </a:solidFill>
              </a:rPr>
              <a:t>붙게된다</a:t>
            </a:r>
            <a:r>
              <a:rPr lang="en-US" altLang="ko-KR" sz="1000" dirty="0">
                <a:solidFill>
                  <a:srgbClr val="00B050"/>
                </a:solidFill>
              </a:rPr>
              <a:t>.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cxnSp>
        <p:nvCxnSpPr>
          <p:cNvPr id="26" name="직선 연결선 25"/>
          <p:cNvCxnSpPr>
            <a:endCxn id="22" idx="1"/>
          </p:cNvCxnSpPr>
          <p:nvPr/>
        </p:nvCxnSpPr>
        <p:spPr>
          <a:xfrm>
            <a:off x="3116580" y="3559782"/>
            <a:ext cx="371719" cy="190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67200" y="4587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6.7.1 </a:t>
            </a:r>
            <a:r>
              <a:rPr lang="ko-KR" altLang="en-US" sz="1400" b="1" dirty="0">
                <a:solidFill>
                  <a:srgbClr val="7030A0"/>
                </a:solidFill>
              </a:rPr>
              <a:t>엔티티 관련 기본 </a:t>
            </a:r>
            <a:r>
              <a:rPr lang="ko-KR" altLang="en-US" sz="1400" b="1" dirty="0" err="1">
                <a:solidFill>
                  <a:srgbClr val="7030A0"/>
                </a:solidFill>
              </a:rPr>
              <a:t>어노테이션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0FD273-FB25-F0C7-6C64-C917991F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94" y="1479770"/>
            <a:ext cx="8299877" cy="4254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44313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6.7.1 </a:t>
            </a:r>
            <a:r>
              <a:rPr lang="ko-KR" altLang="en-US" sz="1400" b="1">
                <a:solidFill>
                  <a:srgbClr val="7030A0"/>
                </a:solidFill>
              </a:rPr>
              <a:t>엔티티 관련 기본 어노테이션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756" y="1531501"/>
            <a:ext cx="8337979" cy="4254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92292" y="3333184"/>
            <a:ext cx="6991709" cy="2768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cxnSp>
        <p:nvCxnSpPr>
          <p:cNvPr id="7" name="직선 연결선 6"/>
          <p:cNvCxnSpPr/>
          <p:nvPr/>
        </p:nvCxnSpPr>
        <p:spPr>
          <a:xfrm>
            <a:off x="4992292" y="3263030"/>
            <a:ext cx="680096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0" y="278862"/>
            <a:ext cx="4957592" cy="1376583"/>
          </a:xfrm>
          <a:prstGeom prst="rect">
            <a:avLst/>
          </a:prstGeom>
          <a:solidFill>
            <a:schemeClr val="lt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/>
              <a:t>4</a:t>
            </a:r>
            <a:r>
              <a:rPr lang="ko-KR" altLang="en-US" sz="1200" b="1"/>
              <a:t>가지 전략</a:t>
            </a:r>
          </a:p>
          <a:p>
            <a:pPr>
              <a:defRPr/>
            </a:pPr>
            <a:r>
              <a:rPr lang="en-US" altLang="ko-KR" sz="1200"/>
              <a:t>@GeneratedValue(strategy = GenerationType.</a:t>
            </a:r>
            <a:r>
              <a:rPr lang="en-US" altLang="ko-KR" sz="1200">
                <a:solidFill>
                  <a:srgbClr val="FF0000"/>
                </a:solidFill>
              </a:rPr>
              <a:t>Auto</a:t>
            </a:r>
            <a:r>
              <a:rPr lang="en-US" altLang="ko-KR" sz="1200"/>
              <a:t>)</a:t>
            </a:r>
          </a:p>
          <a:p>
            <a:pPr>
              <a:defRPr/>
            </a:pPr>
            <a:r>
              <a:rPr lang="en-US" altLang="ko-KR" sz="1200"/>
              <a:t>@GeneratedValue(strategy = GenerationType.</a:t>
            </a:r>
            <a:r>
              <a:rPr lang="en-US" altLang="ko-KR" sz="1200">
                <a:solidFill>
                  <a:srgbClr val="FF0000"/>
                </a:solidFill>
              </a:rPr>
              <a:t>IDENTITY</a:t>
            </a:r>
            <a:r>
              <a:rPr lang="en-US" altLang="ko-KR" sz="1200"/>
              <a:t>)</a:t>
            </a:r>
          </a:p>
          <a:p>
            <a:pPr>
              <a:defRPr/>
            </a:pPr>
            <a:r>
              <a:rPr lang="en-US" altLang="ko-KR" sz="1200"/>
              <a:t>@GeneratedValue(strategy = GenerationType.</a:t>
            </a:r>
            <a:r>
              <a:rPr lang="en-US" altLang="ko-KR" sz="1200">
                <a:solidFill>
                  <a:srgbClr val="FF0000"/>
                </a:solidFill>
              </a:rPr>
              <a:t>SEQUENCE</a:t>
            </a:r>
            <a:r>
              <a:rPr lang="en-US" altLang="ko-KR" sz="1200"/>
              <a:t>)</a:t>
            </a:r>
          </a:p>
          <a:p>
            <a:pPr>
              <a:defRPr/>
            </a:pPr>
            <a:r>
              <a:rPr lang="en-US" altLang="ko-KR" sz="1200"/>
              <a:t>@GeneratedValue(strategy = GenerationType.</a:t>
            </a:r>
            <a:r>
              <a:rPr lang="en-US" altLang="ko-KR" sz="1200">
                <a:solidFill>
                  <a:srgbClr val="FF0000"/>
                </a:solidFill>
              </a:rPr>
              <a:t>TABLE</a:t>
            </a:r>
            <a:r>
              <a:rPr lang="en-US" altLang="ko-KR" sz="1200"/>
              <a:t>)</a:t>
            </a:r>
          </a:p>
          <a:p>
            <a:pPr>
              <a:defRPr/>
            </a:pPr>
            <a:endParaRPr lang="en-US" altLang="ko-KR" sz="1200"/>
          </a:p>
          <a:p>
            <a:pPr>
              <a:defRPr/>
            </a:pPr>
            <a:r>
              <a:rPr lang="en-US" altLang="ko-KR" sz="1200"/>
              <a:t>@GeneratedValue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2129696"/>
            <a:ext cx="4957592" cy="449674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00B0F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2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-오라클, PostgreSQL, DB2, H2 사용</a:t>
            </a: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</a:t>
            </a:r>
            <a:r>
              <a:rPr kumimoji="0" lang="en-US" altLang="ko-KR" sz="12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1200"/>
              <a:t>GenerationType.</a:t>
            </a:r>
            <a:r>
              <a:rPr lang="en-US" altLang="ko-KR" sz="1200">
                <a:solidFill>
                  <a:srgbClr val="FF0000"/>
                </a:solidFill>
              </a:rPr>
              <a:t>SEQUENCE</a:t>
            </a:r>
            <a:endParaRPr lang="en-US" altLang="ko-KR" sz="12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-Mysql 사용시, GenerationType. </a:t>
            </a:r>
            <a:r>
              <a:rPr kumimoji="0" lang="en-US" altLang="ko-KR" sz="120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IDENTITY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6.7.1 </a:t>
            </a:r>
            <a:r>
              <a:rPr lang="ko-KR" altLang="en-US" sz="1400" b="1">
                <a:solidFill>
                  <a:srgbClr val="7030A0"/>
                </a:solidFill>
              </a:rPr>
              <a:t>엔티티 관련 기본 어노테이션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036" y="1327407"/>
            <a:ext cx="8115717" cy="933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86223" y="2281629"/>
            <a:ext cx="4299171" cy="355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7450" y="2177636"/>
            <a:ext cx="2616334" cy="2552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86223" y="2683612"/>
            <a:ext cx="6754387" cy="1858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6.7.1 </a:t>
            </a:r>
            <a:r>
              <a:rPr lang="ko-KR" altLang="en-US" sz="1400" b="1">
                <a:solidFill>
                  <a:srgbClr val="7030A0"/>
                </a:solidFill>
              </a:rPr>
              <a:t>엔티티 관련 기본 어노테이션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20610" y="1065791"/>
            <a:ext cx="2719716" cy="4878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571C82-0494-8C5E-C347-95093020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19" y="1375098"/>
            <a:ext cx="7061563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6.7.1 </a:t>
            </a:r>
            <a:r>
              <a:rPr lang="ko-KR" altLang="en-US" sz="1400" b="1" dirty="0">
                <a:solidFill>
                  <a:srgbClr val="7030A0"/>
                </a:solidFill>
              </a:rPr>
              <a:t>엔티티 관련 기본 </a:t>
            </a:r>
            <a:r>
              <a:rPr lang="ko-KR" altLang="en-US" sz="1400" b="1" dirty="0" err="1">
                <a:solidFill>
                  <a:srgbClr val="7030A0"/>
                </a:solidFill>
              </a:rPr>
              <a:t>어노테이션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2F3DB-BB86-0FDC-05E4-653E58F9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2" y="1465261"/>
            <a:ext cx="8261775" cy="863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4EE772-47E6-35E2-8FFB-872F0437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37" y="2526702"/>
            <a:ext cx="2724290" cy="117481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75ABFA8-D687-B21B-ECBF-BEC2B2BE0879}"/>
              </a:ext>
            </a:extLst>
          </p:cNvPr>
          <p:cNvSpPr/>
          <p:nvPr/>
        </p:nvSpPr>
        <p:spPr>
          <a:xfrm>
            <a:off x="4479520" y="3209484"/>
            <a:ext cx="3494098" cy="808527"/>
          </a:xfrm>
          <a:prstGeom prst="wedgeRectCallout">
            <a:avLst>
              <a:gd name="adj1" fmla="val -56188"/>
              <a:gd name="adj2" fmla="val -213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/>
              <a:t>confirmedPassword </a:t>
            </a:r>
            <a:r>
              <a:rPr lang="ko-KR" altLang="en-US" sz="1200"/>
              <a:t>필드는 단순 확인용이므로 데이터베이스상에 저장되는 값이 아니고</a:t>
            </a:r>
            <a:r>
              <a:rPr lang="en-US" altLang="ko-KR" sz="1200"/>
              <a:t>, </a:t>
            </a:r>
            <a:r>
              <a:rPr lang="ko-KR" altLang="en-US" sz="1200"/>
              <a:t>영속성 객체로 관리될 필요도 없다</a:t>
            </a:r>
            <a:r>
              <a:rPr lang="en-US" altLang="ko-KR" sz="1200"/>
              <a:t>. </a:t>
            </a:r>
            <a:r>
              <a:rPr lang="ko-KR" altLang="en-US" sz="1200"/>
              <a:t>이럴 경우 </a:t>
            </a:r>
            <a:r>
              <a:rPr lang="en-US" altLang="ko-KR" sz="1200"/>
              <a:t>@Transient </a:t>
            </a:r>
            <a:r>
              <a:rPr lang="ko-KR" altLang="en-US" sz="1200"/>
              <a:t>어노테이션을 사용한다</a:t>
            </a:r>
            <a:r>
              <a:rPr lang="en-US" altLang="ko-KR" sz="120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853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6.8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인터페이스 설계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/>
              <a:t>Spring Data JPA</a:t>
            </a:r>
            <a:r>
              <a:rPr lang="ko-KR" altLang="en-US" sz="1400" b="1" dirty="0"/>
              <a:t>는 </a:t>
            </a:r>
            <a:r>
              <a:rPr lang="en-US" altLang="ko-KR" sz="1400" b="1" dirty="0" err="1"/>
              <a:t>JpaRepository</a:t>
            </a:r>
            <a:r>
              <a:rPr lang="ko-KR" altLang="en-US" sz="1400" b="1" dirty="0"/>
              <a:t>를 기반으로 더욱 쉽게 데이터베이스를 사용할 수 있는 아키텍처를 제공한다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스프링 부트로 </a:t>
            </a:r>
            <a:r>
              <a:rPr lang="en-US" altLang="ko-KR" sz="1400" b="1" dirty="0" err="1"/>
              <a:t>JpaRepository</a:t>
            </a:r>
            <a:r>
              <a:rPr lang="ko-KR" altLang="en-US" sz="1400" b="1" dirty="0"/>
              <a:t>를 상속하는 인터페이스를 생성하면 기존의 다양한 메서드를 손쉽게 활용할 수 있다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6.8.1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인터페이스 생성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/>
              <a:t>여기서 이야기하는 </a:t>
            </a:r>
            <a:r>
              <a:rPr lang="ko-KR" altLang="en-US" sz="1400" b="1" dirty="0" err="1"/>
              <a:t>리포지토리</a:t>
            </a:r>
            <a:r>
              <a:rPr lang="en-US" altLang="ko-KR" sz="1400" b="1" dirty="0"/>
              <a:t>(Repository)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Spring Data JPA</a:t>
            </a:r>
            <a:r>
              <a:rPr lang="ko-KR" altLang="en-US" sz="1400" b="1" dirty="0"/>
              <a:t>가 제공하는 인터페이스이다</a:t>
            </a:r>
            <a:r>
              <a:rPr lang="en-US" altLang="ko-KR" sz="1400" b="1" dirty="0"/>
              <a:t>. </a:t>
            </a:r>
            <a:r>
              <a:rPr lang="ko-KR" altLang="en-US" sz="1400" b="1" dirty="0" err="1"/>
              <a:t>엔티티는</a:t>
            </a:r>
            <a:r>
              <a:rPr lang="ko-KR" altLang="en-US" sz="1400" b="1" dirty="0"/>
              <a:t> 데이터베이스의 테이블을 생성하는 데 사용했다면 리포지토리는 </a:t>
            </a:r>
            <a:r>
              <a:rPr lang="ko-KR" altLang="en-US" sz="1400" b="1" dirty="0" err="1"/>
              <a:t>엔티티가</a:t>
            </a:r>
            <a:r>
              <a:rPr lang="ko-KR" altLang="en-US" sz="1400" b="1" dirty="0"/>
              <a:t> 생성한 데이터베이스의 테이블에 접근하는 데 사용된다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/>
              <a:t>리포지토리를 생성하기 위해서는 접근하려는 테이블과 </a:t>
            </a:r>
            <a:r>
              <a:rPr lang="ko-KR" altLang="en-US" sz="1400" b="1" dirty="0" err="1"/>
              <a:t>매핑되는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엔티티에</a:t>
            </a:r>
            <a:r>
              <a:rPr lang="ko-KR" altLang="en-US" sz="1400" b="1" dirty="0"/>
              <a:t> 대한 인터페이스를 생성하고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아래와 같이 </a:t>
            </a:r>
            <a:r>
              <a:rPr lang="en-US" altLang="ko-KR" sz="1400" b="1" dirty="0" err="1"/>
              <a:t>JpaRepository</a:t>
            </a:r>
            <a:r>
              <a:rPr lang="ko-KR" altLang="en-US" sz="1400" b="1" dirty="0"/>
              <a:t>를 상속받으면 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6795" y="4568305"/>
            <a:ext cx="669029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dirty="0">
                <a:solidFill>
                  <a:srgbClr val="0000FF"/>
                </a:solidFill>
                <a:effectLst/>
                <a:latin typeface="Consolas"/>
              </a:rPr>
              <a:t>public interface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/>
              </a:rPr>
              <a:t>ProductRepository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/>
              </a:rPr>
              <a:t> extends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/>
              </a:rPr>
              <a:t>JpaRepository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/>
              </a:rPr>
              <a:t>&lt;</a:t>
            </a:r>
            <a:r>
              <a:rPr lang="en-US" altLang="ko-KR" sz="1200" b="1" dirty="0">
                <a:solidFill>
                  <a:srgbClr val="FF0000"/>
                </a:solidFill>
                <a:effectLst/>
                <a:latin typeface="Consolas"/>
              </a:rPr>
              <a:t>Product, Long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/>
              </a:rPr>
              <a:t>&gt;{</a:t>
            </a:r>
          </a:p>
          <a:p>
            <a:pPr lvl="0">
              <a:defRPr/>
            </a:pPr>
            <a:endParaRPr lang="en-US" altLang="ko-KR" sz="1200" b="0" dirty="0">
              <a:solidFill>
                <a:srgbClr val="0000FF"/>
              </a:solidFill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200" b="0" dirty="0">
                <a:solidFill>
                  <a:srgbClr val="0000FF"/>
                </a:solidFill>
                <a:effectLst/>
                <a:latin typeface="Consolas"/>
              </a:rPr>
              <a:t>}</a:t>
            </a:r>
            <a:endParaRPr lang="en-US" altLang="ko-KR" sz="1200" b="0" dirty="0">
              <a:solidFill>
                <a:srgbClr val="000000"/>
              </a:solidFill>
              <a:effectLst/>
              <a:latin typeface="Consola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09714" y="4568305"/>
            <a:ext cx="2298818" cy="730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3880" y="5427897"/>
            <a:ext cx="7900097" cy="457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6.8.1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인터페이스 생성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72709" y="2563616"/>
            <a:ext cx="5775890" cy="363176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@NoRepositoryBean</a:t>
            </a: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public interface JpaRepository&lt;T, ID&gt; extends PagingAndSortingRepository&lt;T, ID&gt;, QueryByExampleExecutor&lt;T&gt; {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List&lt;T&gt; findAll();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List&lt;T&gt; findAll(Sort sort);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List&lt;T&gt; findAllById(Iterable&lt;ID&gt; ids);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&lt;S extends T&gt; List&lt;S&gt; saveAll(Iterable&lt;S&gt; entities);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void flush();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&lt;S extends T&gt; S saveAndFlush(S entity);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&lt;S extends T&gt; List&lt;S&gt; saveAllAndFlush(Iterable&lt;S&gt; entities);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/** @deprecated */</a:t>
            </a: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@Deprecated</a:t>
            </a: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default void deleteInBatch(Iterable&lt;T&gt; entities) {</a:t>
            </a: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    this.deleteAllInBatch(entities);</a:t>
            </a: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011" y="1299200"/>
            <a:ext cx="8980212" cy="1149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096000" y="3662272"/>
            <a:ext cx="4851596" cy="267947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void deleteAllInBatch(Iterable&lt;T&gt; entities);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void deleteAllByIdInBatch(Iterable&lt;ID&gt; ids);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void deleteAllInBatch();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/** @deprecated */</a:t>
            </a: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@Deprecated</a:t>
            </a: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T getOne(ID id);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T getById(ID id);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&lt;S extends T&gt; List&lt;S&gt; findAll(Example&lt;S&gt; example);</a:t>
            </a:r>
          </a:p>
          <a:p>
            <a:pPr lvl="0">
              <a:defRPr/>
            </a:pPr>
            <a:endParaRPr lang="en-US" altLang="ko-KR" sz="1000" b="0">
              <a:effectLst/>
              <a:latin typeface="Consolas"/>
            </a:endParaRP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    &lt;S extends T&gt; List&lt;S&gt; findAll(Example&lt;S&gt; example, Sort sort);</a:t>
            </a:r>
          </a:p>
          <a:p>
            <a:pPr lvl="0">
              <a:defRPr/>
            </a:pPr>
            <a:r>
              <a:rPr lang="en-US" altLang="ko-KR" sz="1000" b="0">
                <a:effectLst/>
                <a:latin typeface="Consolas"/>
              </a:rPr>
              <a:t>}</a:t>
            </a:r>
          </a:p>
        </p:txBody>
      </p:sp>
      <p:sp>
        <p:nvSpPr>
          <p:cNvPr id="4" name="순서도: 다중 문서 3"/>
          <p:cNvSpPr/>
          <p:nvPr/>
        </p:nvSpPr>
        <p:spPr>
          <a:xfrm>
            <a:off x="861766" y="2520171"/>
            <a:ext cx="242225" cy="25433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3559826" y="1908442"/>
            <a:ext cx="2031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7"/>
          <p:cNvSpPr txBox="1"/>
          <p:nvPr/>
        </p:nvSpPr>
        <p:spPr>
          <a:xfrm>
            <a:off x="5676011" y="551738"/>
            <a:ext cx="5255803" cy="544715"/>
          </a:xfrm>
          <a:prstGeom prst="rect">
            <a:avLst/>
          </a:prstGeom>
          <a:solidFill>
            <a:schemeClr val="lt1"/>
          </a:solidFill>
          <a:ln>
            <a:solidFill>
              <a:srgbClr val="0000FF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FF"/>
                </a:solidFill>
                <a:effectLst/>
                <a:latin typeface="Consolas"/>
              </a:rPr>
              <a:t>public interface ProductRepository extends JpaRepository&lt;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FF0000"/>
                </a:solidFill>
                <a:effectLst/>
                <a:latin typeface="Consolas"/>
              </a:rPr>
              <a:t>Product, Long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0000FF"/>
                </a:solidFill>
                <a:effectLst/>
                <a:latin typeface="Consolas"/>
              </a:rPr>
              <a:t>&gt;{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rgbClr val="0000FF"/>
              </a:solidFill>
              <a:effectLst/>
              <a:latin typeface="Consola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FF"/>
                </a:solidFill>
                <a:effectLst/>
                <a:latin typeface="Consolas"/>
              </a:rPr>
              <a:t>}</a:t>
            </a:r>
            <a:endParaRPr kumimoji="0" lang="en-US" altLang="ko-KR" sz="1000" b="0" i="0" u="none" strike="noStrike" kern="1200" cap="none" spc="0" normalizeH="0" baseline="0">
              <a:solidFill>
                <a:srgbClr val="000000"/>
              </a:solidFill>
              <a:effectLst/>
              <a:latin typeface="Consolas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92505" y="1908442"/>
            <a:ext cx="104430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/>
          <p:nvPr/>
        </p:nvSpPr>
        <p:spPr>
          <a:xfrm>
            <a:off x="7241891" y="2506005"/>
            <a:ext cx="3707620" cy="1049161"/>
          </a:xfrm>
          <a:prstGeom prst="rect">
            <a:avLst/>
          </a:prstGeom>
          <a:noFill/>
          <a:ln>
            <a:solidFill>
              <a:srgbClr val="0000FF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@Entity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646464"/>
                </a:solidFill>
                <a:latin typeface="Consolas"/>
              </a:rPr>
              <a:t>@Table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(name = </a:t>
            </a:r>
            <a:r>
              <a:rPr kumimoji="0" lang="en-US" altLang="ko-KR" sz="900" b="0" i="0" u="none" strike="noStrike" kern="1200" cap="none" spc="0" normalizeH="0" baseline="0">
                <a:solidFill>
                  <a:srgbClr val="2A00FF"/>
                </a:solidFill>
                <a:latin typeface="Consolas"/>
              </a:rPr>
              <a:t>"product"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7F0055"/>
                </a:solidFill>
                <a:latin typeface="Consolas"/>
              </a:rPr>
              <a:t>public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</a:t>
            </a:r>
            <a:r>
              <a:rPr kumimoji="0" lang="en-US" altLang="ko-KR" sz="900" b="0" i="0" u="none" strike="noStrike" kern="1200" cap="none" spc="0" normalizeH="0" baseline="0">
                <a:solidFill>
                  <a:srgbClr val="7F0055"/>
                </a:solidFill>
                <a:latin typeface="Consolas"/>
              </a:rPr>
              <a:t>class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</a:t>
            </a:r>
            <a:r>
              <a:rPr kumimoji="0" lang="en-US" altLang="ko-KR" sz="9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Product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900" b="0" i="0" u="none" strike="noStrike" kern="1200" cap="none" spc="0" normalizeH="0" baseline="0">
              <a:solidFill>
                <a:srgbClr val="000000"/>
              </a:solidFill>
              <a:latin typeface="Consola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</a:t>
            </a:r>
            <a:r>
              <a:rPr kumimoji="0" lang="en-US" altLang="ko-KR" sz="900" b="0" i="0" u="none" strike="noStrike" kern="1200" cap="none" spc="0" normalizeH="0" baseline="0">
                <a:solidFill>
                  <a:srgbClr val="646464"/>
                </a:solidFill>
                <a:latin typeface="Consolas"/>
              </a:rPr>
              <a:t>@Id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</a:t>
            </a:r>
            <a:r>
              <a:rPr kumimoji="0" lang="en-US" altLang="ko-KR" sz="900" b="0" i="0" u="none" strike="noStrike" kern="1200" cap="none" spc="0" normalizeH="0" baseline="0">
                <a:solidFill>
                  <a:srgbClr val="646464"/>
                </a:solidFill>
                <a:latin typeface="Consolas"/>
              </a:rPr>
              <a:t>@GeneratedValue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(strategy = GenerationType.</a:t>
            </a:r>
            <a:r>
              <a:rPr kumimoji="0" lang="en-US" altLang="ko-KR" sz="900" b="0" i="1" u="none" strike="noStrike" kern="1200" cap="none" spc="0" normalizeH="0" baseline="0">
                <a:solidFill>
                  <a:srgbClr val="0000C0"/>
                </a:solidFill>
                <a:latin typeface="Consolas"/>
              </a:rPr>
              <a:t>IDENTITY</a:t>
            </a:r>
            <a:r>
              <a:rPr kumimoji="0" lang="en-US" altLang="ko-KR" sz="900" b="0" i="1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</a:t>
            </a:r>
            <a:r>
              <a:rPr kumimoji="0" lang="en-US" altLang="ko-KR" sz="900" b="0" i="0" u="none" strike="noStrike" kern="1200" cap="none" spc="0" normalizeH="0" baseline="0">
                <a:solidFill>
                  <a:srgbClr val="7F0055"/>
                </a:solidFill>
                <a:latin typeface="Consolas"/>
              </a:rPr>
              <a:t>private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</a:t>
            </a:r>
            <a:r>
              <a:rPr kumimoji="0" lang="en-US" altLang="ko-KR" sz="900" b="1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Long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C0"/>
                </a:solidFill>
                <a:latin typeface="Consolas"/>
              </a:rPr>
              <a:t>number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;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rot="5400000" flipH="1" flipV="1">
            <a:off x="8104281" y="1082173"/>
            <a:ext cx="2065661" cy="1468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5400000" flipH="1" flipV="1">
            <a:off x="8038296" y="964549"/>
            <a:ext cx="2633720" cy="229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0035" y="6406996"/>
            <a:ext cx="7757709" cy="23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>
                <a:solidFill>
                  <a:srgbClr val="0000FF"/>
                </a:solidFill>
              </a:rPr>
              <a:t>https://docs.spring.io/spring-data/jpa/docs/current/api/org/springframework/data/jpa/repository/JpaRepository.html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 </a:t>
            </a:r>
            <a:r>
              <a:rPr lang="ko-KR" altLang="en-US" sz="1400" b="1">
                <a:solidFill>
                  <a:srgbClr val="7030A0"/>
                </a:solidFill>
              </a:rPr>
              <a:t>마리아</a:t>
            </a:r>
            <a:r>
              <a:rPr lang="en-US" altLang="ko-KR" sz="1400" b="1">
                <a:solidFill>
                  <a:srgbClr val="7030A0"/>
                </a:solidFill>
              </a:rPr>
              <a:t>DB </a:t>
            </a:r>
            <a:r>
              <a:rPr lang="ko-KR" altLang="en-US" sz="1400" b="1">
                <a:solidFill>
                  <a:srgbClr val="7030A0"/>
                </a:solidFill>
              </a:rPr>
              <a:t>설치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/>
              <a:t>마리아 </a:t>
            </a:r>
            <a:r>
              <a:rPr lang="en-US" altLang="ko-KR" sz="1400" b="1"/>
              <a:t>DB</a:t>
            </a:r>
            <a:r>
              <a:rPr lang="ko-KR" altLang="en-US" sz="1400" b="1"/>
              <a:t>를 내려받기 위해 다운로드 페이지</a:t>
            </a:r>
            <a:r>
              <a:rPr lang="en-US" altLang="ko-KR" sz="1400" b="1"/>
              <a:t>(https://mariadb.org/download/)</a:t>
            </a:r>
            <a:r>
              <a:rPr lang="ko-KR" altLang="en-US" sz="1400" b="1"/>
              <a:t>에 접속하면 아래와 같은 화면을 볼 수 있다</a:t>
            </a:r>
            <a:r>
              <a:rPr lang="en-US" altLang="ko-KR" sz="1400" b="1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8779" y="1928554"/>
            <a:ext cx="7401269" cy="3710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6.8.1 </a:t>
            </a:r>
            <a:r>
              <a:rPr lang="ko-KR" altLang="en-US" sz="1400" b="1" dirty="0" err="1">
                <a:solidFill>
                  <a:srgbClr val="7030A0"/>
                </a:solidFill>
              </a:rPr>
              <a:t>리포지토리</a:t>
            </a:r>
            <a:r>
              <a:rPr lang="ko-KR" altLang="en-US" sz="1400" b="1" dirty="0">
                <a:solidFill>
                  <a:srgbClr val="7030A0"/>
                </a:solidFill>
              </a:rPr>
              <a:t> 인터페이스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4EEF5-00A1-538A-AF49-FC4BCF45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84" y="1380515"/>
            <a:ext cx="8312577" cy="4476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6347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6.8.2 </a:t>
            </a:r>
            <a:r>
              <a:rPr lang="ko-KR" altLang="en-US" sz="1400" b="1">
                <a:solidFill>
                  <a:srgbClr val="7030A0"/>
                </a:solidFill>
              </a:rPr>
              <a:t>리포지토리 메서드의 생성 규칙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/>
              <a:t>리포지토리에서는 몇 가지 명명규칙에 따라 커스텀 메서드도 생성할 수 있다</a:t>
            </a:r>
            <a:r>
              <a:rPr lang="en-US" altLang="ko-KR" sz="1400" b="1"/>
              <a:t>. </a:t>
            </a:r>
            <a:r>
              <a:rPr lang="ko-KR" altLang="en-US" sz="1400" b="1"/>
              <a:t>일반적으로 </a:t>
            </a:r>
            <a:r>
              <a:rPr lang="en-US" altLang="ko-KR" sz="1400" b="1"/>
              <a:t>CRUD(Create, Read, Update, Delete) </a:t>
            </a:r>
            <a:r>
              <a:rPr lang="ko-KR" altLang="en-US" sz="1400" b="1"/>
              <a:t>에서 따로 생성해서 사용하는 메서드는 대부분 </a:t>
            </a:r>
            <a:r>
              <a:rPr lang="en-US" altLang="ko-KR" sz="1400" b="1"/>
              <a:t>Read </a:t>
            </a:r>
            <a:r>
              <a:rPr lang="ko-KR" altLang="en-US" sz="1400" b="1"/>
              <a:t>부분에 해당하는 </a:t>
            </a:r>
            <a:r>
              <a:rPr lang="en-US" altLang="ko-KR" sz="1400" b="1"/>
              <a:t>Select </a:t>
            </a:r>
            <a:r>
              <a:rPr lang="ko-KR" altLang="en-US" sz="1400" b="1"/>
              <a:t>쿼리밖에 없다</a:t>
            </a:r>
            <a:r>
              <a:rPr lang="en-US" altLang="ko-KR" sz="1400" b="1"/>
              <a:t>. </a:t>
            </a:r>
            <a:r>
              <a:rPr lang="ko-KR" altLang="en-US" sz="1400" b="1"/>
              <a:t>엔티티를 저장하거나 갱신 또는 삭제할 때는 별도의 규칙이 필요하지 않기 때문이다</a:t>
            </a:r>
            <a:r>
              <a:rPr lang="en-US" altLang="ko-KR" sz="1400" b="1"/>
              <a:t>. </a:t>
            </a:r>
            <a:r>
              <a:rPr lang="ko-KR" altLang="en-US" sz="1400" b="1"/>
              <a:t>다만 리포지토리에서 기본적으로 제공하는 조회 메서드는 기본값으로 단일 조회하거나 전체 엔티티를 조회하는 것만 지원하고 있기 때문에 필요에 따라 다른 조회 메서드가 필요하다</a:t>
            </a:r>
            <a:r>
              <a:rPr lang="en-US" altLang="ko-KR" sz="1400" b="1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0668" y="2738768"/>
            <a:ext cx="9974057" cy="2813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639113"/>
            <a:ext cx="438173" cy="209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6.8.2 </a:t>
            </a:r>
            <a:r>
              <a:rPr lang="ko-KR" altLang="en-US" sz="1400" b="1">
                <a:solidFill>
                  <a:srgbClr val="7030A0"/>
                </a:solidFill>
              </a:rPr>
              <a:t>리포지토리 메서드의 생성 규칙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8946" y="1427180"/>
            <a:ext cx="9770809" cy="4003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0190" y="2159159"/>
            <a:ext cx="171459" cy="260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1078" y="3915003"/>
            <a:ext cx="803312" cy="274092"/>
          </a:xfrm>
          <a:prstGeom prst="rect">
            <a:avLst/>
          </a:prstGeom>
          <a:solidFill>
            <a:schemeClr val="lt1"/>
          </a:solidFill>
        </p:spPr>
        <p:txBody>
          <a:bodyPr wrap="square" lIns="0" tIns="36004" rIns="0">
            <a:spAutoFit/>
          </a:bodyPr>
          <a:lstStyle/>
          <a:p>
            <a:pPr>
              <a:defRPr/>
            </a:pPr>
            <a:r>
              <a:rPr lang="en-US" altLang="ko-KR" sz="1300"/>
              <a:t>OrderBy 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 DAO </a:t>
            </a:r>
            <a:r>
              <a:rPr lang="ko-KR" altLang="en-US" sz="1400" b="1" dirty="0">
                <a:solidFill>
                  <a:srgbClr val="7030A0"/>
                </a:solidFill>
              </a:rPr>
              <a:t>설계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DAO(Data Access Object)</a:t>
            </a:r>
            <a:r>
              <a:rPr lang="ko-KR" altLang="en-US" sz="1400" b="1" dirty="0"/>
              <a:t>는 데이터베이스에 접근하기 위한 로직을 관리하기 위한 객체이다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비즈니스 로직의 동작 과정에서 데이터를 조작하는 기능은 </a:t>
            </a:r>
            <a:r>
              <a:rPr lang="en-US" altLang="ko-KR" sz="1400" b="1" dirty="0"/>
              <a:t>DAO </a:t>
            </a:r>
            <a:r>
              <a:rPr lang="ko-KR" altLang="en-US" sz="1400" b="1" dirty="0"/>
              <a:t>객체가 수행한다</a:t>
            </a:r>
            <a:r>
              <a:rPr lang="en-US" altLang="ko-KR" sz="1400" b="1" dirty="0"/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다만 스프링 데이터 </a:t>
            </a:r>
            <a:r>
              <a:rPr lang="en-US" altLang="ko-KR" sz="1400" b="1" dirty="0">
                <a:solidFill>
                  <a:srgbClr val="FF0000"/>
                </a:solidFill>
              </a:rPr>
              <a:t>JPA</a:t>
            </a:r>
            <a:r>
              <a:rPr lang="ko-KR" altLang="en-US" sz="1400" b="1" dirty="0">
                <a:solidFill>
                  <a:srgbClr val="FF0000"/>
                </a:solidFill>
              </a:rPr>
              <a:t>에서 </a:t>
            </a:r>
            <a:r>
              <a:rPr lang="en-US" altLang="ko-KR" sz="1400" b="1" dirty="0">
                <a:solidFill>
                  <a:srgbClr val="FF0000"/>
                </a:solidFill>
              </a:rPr>
              <a:t>DAO</a:t>
            </a:r>
            <a:r>
              <a:rPr lang="ko-KR" altLang="en-US" sz="1400" b="1" dirty="0">
                <a:solidFill>
                  <a:srgbClr val="FF0000"/>
                </a:solidFill>
              </a:rPr>
              <a:t>의 개념은 </a:t>
            </a:r>
            <a:r>
              <a:rPr lang="en-US" altLang="ko-KR" sz="1400" b="1" dirty="0">
                <a:solidFill>
                  <a:srgbClr val="FF0000"/>
                </a:solidFill>
              </a:rPr>
              <a:t>Repository</a:t>
            </a:r>
            <a:r>
              <a:rPr lang="ko-KR" altLang="en-US" sz="1400" b="1" dirty="0">
                <a:solidFill>
                  <a:srgbClr val="FF0000"/>
                </a:solidFill>
              </a:rPr>
              <a:t>가 대체하고  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8A7E0A-C866-6FF8-D05F-05E9F8D559B2}"/>
              </a:ext>
            </a:extLst>
          </p:cNvPr>
          <p:cNvGrpSpPr/>
          <p:nvPr/>
        </p:nvGrpSpPr>
        <p:grpSpPr>
          <a:xfrm>
            <a:off x="1283106" y="2117703"/>
            <a:ext cx="8236373" cy="3835597"/>
            <a:chOff x="1283106" y="2117703"/>
            <a:chExt cx="8236373" cy="383559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AEAB38-7F4B-A509-2B2E-70BCA89CB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106" y="2117703"/>
              <a:ext cx="8236373" cy="38355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85F899D-A759-245A-0AE5-9AF9573F5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6238" y="3649552"/>
              <a:ext cx="438173" cy="247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5838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 DAO </a:t>
            </a:r>
            <a:r>
              <a:rPr lang="ko-KR" altLang="en-US" sz="1400" b="1" dirty="0">
                <a:solidFill>
                  <a:srgbClr val="7030A0"/>
                </a:solidFill>
              </a:rPr>
              <a:t>설계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solidFill>
                  <a:srgbClr val="FF0000"/>
                </a:solidFill>
              </a:rPr>
              <a:t>스프링 데이터 </a:t>
            </a:r>
            <a:r>
              <a:rPr lang="en-US" altLang="ko-KR" sz="1400" b="1" dirty="0">
                <a:solidFill>
                  <a:srgbClr val="FF0000"/>
                </a:solidFill>
              </a:rPr>
              <a:t>JPA</a:t>
            </a:r>
            <a:r>
              <a:rPr lang="ko-KR" altLang="en-US" sz="1400" b="1" dirty="0">
                <a:solidFill>
                  <a:srgbClr val="FF0000"/>
                </a:solidFill>
              </a:rPr>
              <a:t>에서 </a:t>
            </a:r>
            <a:r>
              <a:rPr lang="en-US" altLang="ko-KR" sz="1400" b="1" dirty="0">
                <a:solidFill>
                  <a:srgbClr val="FF0000"/>
                </a:solidFill>
              </a:rPr>
              <a:t>DAO</a:t>
            </a:r>
            <a:r>
              <a:rPr lang="ko-KR" altLang="en-US" sz="1400" b="1" dirty="0">
                <a:solidFill>
                  <a:srgbClr val="FF0000"/>
                </a:solidFill>
              </a:rPr>
              <a:t>의 개념은 </a:t>
            </a:r>
            <a:r>
              <a:rPr lang="en-US" altLang="ko-KR" sz="1400" b="1" dirty="0">
                <a:solidFill>
                  <a:srgbClr val="FF0000"/>
                </a:solidFill>
              </a:rPr>
              <a:t>Repository</a:t>
            </a:r>
            <a:r>
              <a:rPr lang="ko-KR" altLang="en-US" sz="1400" b="1" dirty="0">
                <a:solidFill>
                  <a:srgbClr val="FF0000"/>
                </a:solidFill>
              </a:rPr>
              <a:t>가 대체하고  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2A5ED2B-1265-0863-08D9-A8575D07A494}"/>
              </a:ext>
            </a:extLst>
          </p:cNvPr>
          <p:cNvGrpSpPr/>
          <p:nvPr/>
        </p:nvGrpSpPr>
        <p:grpSpPr>
          <a:xfrm>
            <a:off x="1888808" y="2012823"/>
            <a:ext cx="8414384" cy="3619008"/>
            <a:chOff x="1847184" y="2334292"/>
            <a:chExt cx="8414384" cy="36190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120EBA6-8988-FBD8-57FA-16AE870894F4}"/>
                </a:ext>
              </a:extLst>
            </p:cNvPr>
            <p:cNvGrpSpPr/>
            <p:nvPr/>
          </p:nvGrpSpPr>
          <p:grpSpPr>
            <a:xfrm>
              <a:off x="6360700" y="2376583"/>
              <a:ext cx="3900868" cy="2852928"/>
              <a:chOff x="2795969" y="3483864"/>
              <a:chExt cx="3900868" cy="2852928"/>
            </a:xfrm>
          </p:grpSpPr>
          <p:grpSp>
            <p:nvGrpSpPr>
              <p:cNvPr id="5" name="그룹 142">
                <a:extLst>
                  <a:ext uri="{FF2B5EF4-FFF2-40B4-BE49-F238E27FC236}">
                    <a16:creationId xmlns:a16="http://schemas.microsoft.com/office/drawing/2014/main" id="{25B4B66D-71EF-2360-02FB-66BF80E83B9E}"/>
                  </a:ext>
                </a:extLst>
              </p:cNvPr>
              <p:cNvGrpSpPr/>
              <p:nvPr/>
            </p:nvGrpSpPr>
            <p:grpSpPr>
              <a:xfrm>
                <a:off x="2795969" y="3771900"/>
                <a:ext cx="3900868" cy="2564892"/>
                <a:chOff x="5028248" y="2448306"/>
                <a:chExt cx="3900868" cy="2564892"/>
              </a:xfrm>
            </p:grpSpPr>
            <p:sp>
              <p:nvSpPr>
                <p:cNvPr id="7" name="직사각형 123">
                  <a:extLst>
                    <a:ext uri="{FF2B5EF4-FFF2-40B4-BE49-F238E27FC236}">
                      <a16:creationId xmlns:a16="http://schemas.microsoft.com/office/drawing/2014/main" id="{448751FD-83DE-A24A-07D6-4A58C3289F12}"/>
                    </a:ext>
                  </a:extLst>
                </p:cNvPr>
                <p:cNvSpPr/>
                <p:nvPr/>
              </p:nvSpPr>
              <p:spPr>
                <a:xfrm>
                  <a:off x="5028248" y="2448306"/>
                  <a:ext cx="3900868" cy="2564892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/>
                </a:p>
              </p:txBody>
            </p:sp>
            <p:sp>
              <p:nvSpPr>
                <p:cNvPr id="8" name="직사각형 127">
                  <a:extLst>
                    <a:ext uri="{FF2B5EF4-FFF2-40B4-BE49-F238E27FC236}">
                      <a16:creationId xmlns:a16="http://schemas.microsoft.com/office/drawing/2014/main" id="{745D4C51-936F-B08C-98D4-5E984A9A6B76}"/>
                    </a:ext>
                  </a:extLst>
                </p:cNvPr>
                <p:cNvSpPr/>
                <p:nvPr/>
              </p:nvSpPr>
              <p:spPr>
                <a:xfrm>
                  <a:off x="5933979" y="2520315"/>
                  <a:ext cx="1734407" cy="504063"/>
                </a:xfrm>
                <a:prstGeom prst="rect">
                  <a:avLst/>
                </a:prstGeom>
                <a:solidFill>
                  <a:schemeClr val="accent4">
                    <a:lumMod val="7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200"/>
                    <a:t>Srevice</a:t>
                  </a:r>
                </a:p>
                <a:p>
                  <a:pPr algn="ctr">
                    <a:defRPr/>
                  </a:pPr>
                  <a:r>
                    <a:rPr lang="en-US" altLang="ko-KR" sz="1200"/>
                    <a:t>Interface</a:t>
                  </a:r>
                </a:p>
              </p:txBody>
            </p:sp>
            <p:sp>
              <p:nvSpPr>
                <p:cNvPr id="9" name="직사각형 128">
                  <a:extLst>
                    <a:ext uri="{FF2B5EF4-FFF2-40B4-BE49-F238E27FC236}">
                      <a16:creationId xmlns:a16="http://schemas.microsoft.com/office/drawing/2014/main" id="{30134F05-E5E7-896C-C85D-5E8FA7981B38}"/>
                    </a:ext>
                  </a:extLst>
                </p:cNvPr>
                <p:cNvSpPr/>
                <p:nvPr/>
              </p:nvSpPr>
              <p:spPr>
                <a:xfrm>
                  <a:off x="5933979" y="3456432"/>
                  <a:ext cx="1734407" cy="504063"/>
                </a:xfrm>
                <a:prstGeom prst="rect">
                  <a:avLst/>
                </a:prstGeom>
                <a:solidFill>
                  <a:schemeClr val="accent4">
                    <a:lumMod val="7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200"/>
                    <a:t>ServiceImpl</a:t>
                  </a:r>
                </a:p>
              </p:txBody>
            </p:sp>
            <p:sp>
              <p:nvSpPr>
                <p:cNvPr id="11" name="직사각형 129">
                  <a:extLst>
                    <a:ext uri="{FF2B5EF4-FFF2-40B4-BE49-F238E27FC236}">
                      <a16:creationId xmlns:a16="http://schemas.microsoft.com/office/drawing/2014/main" id="{4E8891DB-95DA-6F05-83BF-0A6FD1FAA20E}"/>
                    </a:ext>
                  </a:extLst>
                </p:cNvPr>
                <p:cNvSpPr/>
                <p:nvPr/>
              </p:nvSpPr>
              <p:spPr>
                <a:xfrm>
                  <a:off x="5472684" y="4392549"/>
                  <a:ext cx="1398556" cy="504063"/>
                </a:xfrm>
                <a:prstGeom prst="rect">
                  <a:avLst/>
                </a:prstGeom>
                <a:solidFill>
                  <a:schemeClr val="accent4">
                    <a:lumMod val="7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200"/>
                    <a:t>Repository</a:t>
                  </a:r>
                </a:p>
              </p:txBody>
            </p:sp>
            <p:sp>
              <p:nvSpPr>
                <p:cNvPr id="13" name="직사각형 130">
                  <a:extLst>
                    <a:ext uri="{FF2B5EF4-FFF2-40B4-BE49-F238E27FC236}">
                      <a16:creationId xmlns:a16="http://schemas.microsoft.com/office/drawing/2014/main" id="{11F4F20F-069D-2925-0D7F-B904A41C6B39}"/>
                    </a:ext>
                  </a:extLst>
                </p:cNvPr>
                <p:cNvSpPr/>
                <p:nvPr/>
              </p:nvSpPr>
              <p:spPr>
                <a:xfrm>
                  <a:off x="6984873" y="4392549"/>
                  <a:ext cx="1331595" cy="504063"/>
                </a:xfrm>
                <a:prstGeom prst="rect">
                  <a:avLst/>
                </a:prstGeom>
                <a:solidFill>
                  <a:schemeClr val="accent4">
                    <a:lumMod val="7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200"/>
                    <a:t>Entity</a:t>
                  </a:r>
                </a:p>
              </p:txBody>
            </p:sp>
            <p:sp>
              <p:nvSpPr>
                <p:cNvPr id="14" name="직사각형 135">
                  <a:extLst>
                    <a:ext uri="{FF2B5EF4-FFF2-40B4-BE49-F238E27FC236}">
                      <a16:creationId xmlns:a16="http://schemas.microsoft.com/office/drawing/2014/main" id="{288F31A2-8509-D8B4-A0EB-3215C3FE2774}"/>
                    </a:ext>
                  </a:extLst>
                </p:cNvPr>
                <p:cNvSpPr txBox="1"/>
                <p:nvPr/>
              </p:nvSpPr>
              <p:spPr>
                <a:xfrm>
                  <a:off x="6978682" y="3176968"/>
                  <a:ext cx="1017411" cy="2627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100"/>
                    <a:t>implements</a:t>
                  </a:r>
                </a:p>
              </p:txBody>
            </p:sp>
            <p:sp>
              <p:nvSpPr>
                <p:cNvPr id="15" name="직사각형 137">
                  <a:extLst>
                    <a:ext uri="{FF2B5EF4-FFF2-40B4-BE49-F238E27FC236}">
                      <a16:creationId xmlns:a16="http://schemas.microsoft.com/office/drawing/2014/main" id="{F439F828-7F6D-88C5-C969-1DE73753BAD1}"/>
                    </a:ext>
                  </a:extLst>
                </p:cNvPr>
                <p:cNvSpPr txBox="1"/>
                <p:nvPr/>
              </p:nvSpPr>
              <p:spPr>
                <a:xfrm>
                  <a:off x="6759560" y="4058602"/>
                  <a:ext cx="1017411" cy="2627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100"/>
                    <a:t>use</a:t>
                  </a:r>
                </a:p>
              </p:txBody>
            </p:sp>
            <p:cxnSp>
              <p:nvCxnSpPr>
                <p:cNvPr id="16" name="직선 화살표 연결선 139">
                  <a:extLst>
                    <a:ext uri="{FF2B5EF4-FFF2-40B4-BE49-F238E27FC236}">
                      <a16:creationId xmlns:a16="http://schemas.microsoft.com/office/drawing/2014/main" id="{7BE4B27B-C04B-8343-B200-1019F6D3CBFC}"/>
                    </a:ext>
                  </a:extLst>
                </p:cNvPr>
                <p:cNvCxnSpPr>
                  <a:endCxn id="8" idx="2"/>
                </p:cNvCxnSpPr>
                <p:nvPr/>
              </p:nvCxnSpPr>
              <p:spPr>
                <a:xfrm rot="16200000">
                  <a:off x="6598872" y="3226689"/>
                  <a:ext cx="404622" cy="0"/>
                </a:xfrm>
                <a:prstGeom prst="straightConnector1">
                  <a:avLst/>
                </a:prstGeom>
                <a:ln>
                  <a:solidFill>
                    <a:schemeClr val="accent1">
                      <a:satMod val="105000"/>
                    </a:schemeClr>
                  </a:solidFill>
                  <a:prstDash val="dash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40">
                  <a:extLst>
                    <a:ext uri="{FF2B5EF4-FFF2-40B4-BE49-F238E27FC236}">
                      <a16:creationId xmlns:a16="http://schemas.microsoft.com/office/drawing/2014/main" id="{C87F7544-9962-E92E-FEBD-9BAE84070B03}"/>
                    </a:ext>
                  </a:extLst>
                </p:cNvPr>
                <p:cNvCxnSpPr/>
                <p:nvPr/>
              </p:nvCxnSpPr>
              <p:spPr>
                <a:xfrm rot="16200000" flipH="1">
                  <a:off x="6156769" y="4140517"/>
                  <a:ext cx="360045" cy="0"/>
                </a:xfrm>
                <a:prstGeom prst="straightConnector1">
                  <a:avLst/>
                </a:prstGeom>
                <a:ln>
                  <a:solidFill>
                    <a:schemeClr val="accent1">
                      <a:satMod val="105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41">
                  <a:extLst>
                    <a:ext uri="{FF2B5EF4-FFF2-40B4-BE49-F238E27FC236}">
                      <a16:creationId xmlns:a16="http://schemas.microsoft.com/office/drawing/2014/main" id="{DD1C475D-E7F8-85CA-6D82-7E607DAAC83D}"/>
                    </a:ext>
                  </a:extLst>
                </p:cNvPr>
                <p:cNvCxnSpPr/>
                <p:nvPr/>
              </p:nvCxnSpPr>
              <p:spPr>
                <a:xfrm rot="16200000" flipH="1">
                  <a:off x="7164895" y="4140518"/>
                  <a:ext cx="360045" cy="0"/>
                </a:xfrm>
                <a:prstGeom prst="straightConnector1">
                  <a:avLst/>
                </a:prstGeom>
                <a:ln>
                  <a:solidFill>
                    <a:schemeClr val="accent1">
                      <a:satMod val="105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직사각형 149">
                <a:extLst>
                  <a:ext uri="{FF2B5EF4-FFF2-40B4-BE49-F238E27FC236}">
                    <a16:creationId xmlns:a16="http://schemas.microsoft.com/office/drawing/2014/main" id="{9912C39A-5D42-C7CA-DBB7-0E340000D9A6}"/>
                  </a:ext>
                </a:extLst>
              </p:cNvPr>
              <p:cNvSpPr txBox="1"/>
              <p:nvPr/>
            </p:nvSpPr>
            <p:spPr>
              <a:xfrm>
                <a:off x="3637026" y="3483864"/>
                <a:ext cx="2627757" cy="27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/>
                  <a:t>Business Layer(Ioc,AOP)</a:t>
                </a:r>
              </a:p>
            </p:txBody>
          </p:sp>
        </p:grpSp>
        <p:sp>
          <p:nvSpPr>
            <p:cNvPr id="22" name="직사각형 123">
              <a:extLst>
                <a:ext uri="{FF2B5EF4-FFF2-40B4-BE49-F238E27FC236}">
                  <a16:creationId xmlns:a16="http://schemas.microsoft.com/office/drawing/2014/main" id="{03FA8DAB-0883-DCAF-439C-26054F74B054}"/>
                </a:ext>
              </a:extLst>
            </p:cNvPr>
            <p:cNvSpPr/>
            <p:nvPr/>
          </p:nvSpPr>
          <p:spPr>
            <a:xfrm>
              <a:off x="1847184" y="2614826"/>
              <a:ext cx="3900868" cy="3338474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3" name="직사각형 127">
              <a:extLst>
                <a:ext uri="{FF2B5EF4-FFF2-40B4-BE49-F238E27FC236}">
                  <a16:creationId xmlns:a16="http://schemas.microsoft.com/office/drawing/2014/main" id="{2C288E61-969C-4873-3652-AE39CDF160B4}"/>
                </a:ext>
              </a:extLst>
            </p:cNvPr>
            <p:cNvSpPr/>
            <p:nvPr/>
          </p:nvSpPr>
          <p:spPr>
            <a:xfrm>
              <a:off x="2752915" y="2683412"/>
              <a:ext cx="1734407" cy="480098"/>
            </a:xfrm>
            <a:prstGeom prst="rect">
              <a:avLst/>
            </a:prstGeom>
            <a:solidFill>
              <a:schemeClr val="accent4">
                <a:lumMod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/>
                <a:t>Srevice</a:t>
              </a:r>
            </a:p>
            <a:p>
              <a:pPr algn="ctr">
                <a:defRPr/>
              </a:pPr>
              <a:r>
                <a:rPr lang="en-US" altLang="ko-KR" sz="1200"/>
                <a:t>Interface</a:t>
              </a:r>
            </a:p>
          </p:txBody>
        </p:sp>
        <p:sp>
          <p:nvSpPr>
            <p:cNvPr id="24" name="직사각형 128">
              <a:extLst>
                <a:ext uri="{FF2B5EF4-FFF2-40B4-BE49-F238E27FC236}">
                  <a16:creationId xmlns:a16="http://schemas.microsoft.com/office/drawing/2014/main" id="{639F69CC-9F9D-88B7-2601-8615FC8A4B95}"/>
                </a:ext>
              </a:extLst>
            </p:cNvPr>
            <p:cNvSpPr/>
            <p:nvPr/>
          </p:nvSpPr>
          <p:spPr>
            <a:xfrm>
              <a:off x="2752915" y="3575023"/>
              <a:ext cx="1734407" cy="480098"/>
            </a:xfrm>
            <a:prstGeom prst="rect">
              <a:avLst/>
            </a:prstGeom>
            <a:solidFill>
              <a:schemeClr val="accent4">
                <a:lumMod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/>
                <a:t>ServiceImpl</a:t>
              </a:r>
            </a:p>
          </p:txBody>
        </p:sp>
        <p:sp>
          <p:nvSpPr>
            <p:cNvPr id="25" name="직사각형 129">
              <a:extLst>
                <a:ext uri="{FF2B5EF4-FFF2-40B4-BE49-F238E27FC236}">
                  <a16:creationId xmlns:a16="http://schemas.microsoft.com/office/drawing/2014/main" id="{357E2194-6DFE-43FF-8A77-A2D52815DAAA}"/>
                </a:ext>
              </a:extLst>
            </p:cNvPr>
            <p:cNvSpPr/>
            <p:nvPr/>
          </p:nvSpPr>
          <p:spPr>
            <a:xfrm>
              <a:off x="2324100" y="5282858"/>
              <a:ext cx="1398556" cy="480098"/>
            </a:xfrm>
            <a:prstGeom prst="rect">
              <a:avLst/>
            </a:prstGeom>
            <a:solidFill>
              <a:schemeClr val="accent4">
                <a:lumMod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/>
                <a:t>DAO</a:t>
              </a:r>
            </a:p>
            <a:p>
              <a:pPr algn="ctr">
                <a:defRPr/>
              </a:pPr>
              <a:r>
                <a:rPr lang="en-US" altLang="ko-KR" sz="1200" dirty="0"/>
                <a:t>Interface</a:t>
              </a:r>
            </a:p>
          </p:txBody>
        </p:sp>
        <p:sp>
          <p:nvSpPr>
            <p:cNvPr id="26" name="직사각형 130">
              <a:extLst>
                <a:ext uri="{FF2B5EF4-FFF2-40B4-BE49-F238E27FC236}">
                  <a16:creationId xmlns:a16="http://schemas.microsoft.com/office/drawing/2014/main" id="{1A4D776B-3378-8C09-A631-7D63E03C3FF4}"/>
                </a:ext>
              </a:extLst>
            </p:cNvPr>
            <p:cNvSpPr/>
            <p:nvPr/>
          </p:nvSpPr>
          <p:spPr>
            <a:xfrm>
              <a:off x="3803809" y="4466634"/>
              <a:ext cx="1331595" cy="480098"/>
            </a:xfrm>
            <a:prstGeom prst="rect">
              <a:avLst/>
            </a:prstGeom>
            <a:solidFill>
              <a:schemeClr val="accent4">
                <a:lumMod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/>
                <a:t>Entity</a:t>
              </a:r>
            </a:p>
          </p:txBody>
        </p:sp>
        <p:sp>
          <p:nvSpPr>
            <p:cNvPr id="27" name="직사각형 135">
              <a:extLst>
                <a:ext uri="{FF2B5EF4-FFF2-40B4-BE49-F238E27FC236}">
                  <a16:creationId xmlns:a16="http://schemas.microsoft.com/office/drawing/2014/main" id="{8FFC6132-A0AE-3F9C-B86C-AF5D138FC952}"/>
                </a:ext>
              </a:extLst>
            </p:cNvPr>
            <p:cNvSpPr txBox="1"/>
            <p:nvPr/>
          </p:nvSpPr>
          <p:spPr>
            <a:xfrm>
              <a:off x="3797618" y="3308846"/>
              <a:ext cx="1017411" cy="250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implements</a:t>
              </a:r>
            </a:p>
          </p:txBody>
        </p:sp>
        <p:sp>
          <p:nvSpPr>
            <p:cNvPr id="28" name="직사각형 137">
              <a:extLst>
                <a:ext uri="{FF2B5EF4-FFF2-40B4-BE49-F238E27FC236}">
                  <a16:creationId xmlns:a16="http://schemas.microsoft.com/office/drawing/2014/main" id="{28D94E82-BC6B-F887-50C7-83D0BCA10EDF}"/>
                </a:ext>
              </a:extLst>
            </p:cNvPr>
            <p:cNvSpPr txBox="1"/>
            <p:nvPr/>
          </p:nvSpPr>
          <p:spPr>
            <a:xfrm>
              <a:off x="3578496" y="4148564"/>
              <a:ext cx="1017411" cy="250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100"/>
                <a:t>use</a:t>
              </a:r>
            </a:p>
          </p:txBody>
        </p:sp>
        <p:cxnSp>
          <p:nvCxnSpPr>
            <p:cNvPr id="29" name="직선 화살표 연결선 139">
              <a:extLst>
                <a:ext uri="{FF2B5EF4-FFF2-40B4-BE49-F238E27FC236}">
                  <a16:creationId xmlns:a16="http://schemas.microsoft.com/office/drawing/2014/main" id="{569E6527-7C12-697F-A22B-86706420AA0F}"/>
                </a:ext>
              </a:extLst>
            </p:cNvPr>
            <p:cNvCxnSpPr>
              <a:endCxn id="23" idx="2"/>
            </p:cNvCxnSpPr>
            <p:nvPr/>
          </p:nvCxnSpPr>
          <p:spPr>
            <a:xfrm rot="16200000">
              <a:off x="3427427" y="3356203"/>
              <a:ext cx="385385" cy="0"/>
            </a:xfrm>
            <a:prstGeom prst="straightConnector1">
              <a:avLst/>
            </a:prstGeom>
            <a:ln>
              <a:solidFill>
                <a:schemeClr val="accent1">
                  <a:satMod val="10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140">
              <a:extLst>
                <a:ext uri="{FF2B5EF4-FFF2-40B4-BE49-F238E27FC236}">
                  <a16:creationId xmlns:a16="http://schemas.microsoft.com/office/drawing/2014/main" id="{D7486162-9D6D-DA05-148B-C82BD1EA33D3}"/>
                </a:ext>
              </a:extLst>
            </p:cNvPr>
            <p:cNvCxnSpPr/>
            <p:nvPr/>
          </p:nvCxnSpPr>
          <p:spPr>
            <a:xfrm rot="16200000" flipH="1">
              <a:off x="2984264" y="4226584"/>
              <a:ext cx="342927" cy="0"/>
            </a:xfrm>
            <a:prstGeom prst="straightConnector1">
              <a:avLst/>
            </a:prstGeom>
            <a:ln>
              <a:solidFill>
                <a:schemeClr val="accent1">
                  <a:satMod val="10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141">
              <a:extLst>
                <a:ext uri="{FF2B5EF4-FFF2-40B4-BE49-F238E27FC236}">
                  <a16:creationId xmlns:a16="http://schemas.microsoft.com/office/drawing/2014/main" id="{A9F2F6CC-610F-5DC8-1221-1C4FF24FB3F2}"/>
                </a:ext>
              </a:extLst>
            </p:cNvPr>
            <p:cNvCxnSpPr/>
            <p:nvPr/>
          </p:nvCxnSpPr>
          <p:spPr>
            <a:xfrm rot="16200000" flipH="1">
              <a:off x="3992390" y="4226585"/>
              <a:ext cx="342927" cy="0"/>
            </a:xfrm>
            <a:prstGeom prst="straightConnector1">
              <a:avLst/>
            </a:prstGeom>
            <a:ln>
              <a:solidFill>
                <a:schemeClr val="accent1">
                  <a:satMod val="10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149">
              <a:extLst>
                <a:ext uri="{FF2B5EF4-FFF2-40B4-BE49-F238E27FC236}">
                  <a16:creationId xmlns:a16="http://schemas.microsoft.com/office/drawing/2014/main" id="{1E15A3A8-282D-B98A-E3F8-98DC9C556A9B}"/>
                </a:ext>
              </a:extLst>
            </p:cNvPr>
            <p:cNvSpPr txBox="1"/>
            <p:nvPr/>
          </p:nvSpPr>
          <p:spPr>
            <a:xfrm>
              <a:off x="2688241" y="2334292"/>
              <a:ext cx="2627757" cy="265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Business Layer(Ioc,AOP)</a:t>
              </a:r>
            </a:p>
          </p:txBody>
        </p:sp>
        <p:sp>
          <p:nvSpPr>
            <p:cNvPr id="32" name="직사각형 129">
              <a:extLst>
                <a:ext uri="{FF2B5EF4-FFF2-40B4-BE49-F238E27FC236}">
                  <a16:creationId xmlns:a16="http://schemas.microsoft.com/office/drawing/2014/main" id="{099AE78D-FEF9-DFE5-75C9-7FE74BFEAB35}"/>
                </a:ext>
              </a:extLst>
            </p:cNvPr>
            <p:cNvSpPr/>
            <p:nvPr/>
          </p:nvSpPr>
          <p:spPr>
            <a:xfrm>
              <a:off x="2324100" y="4462062"/>
              <a:ext cx="1398556" cy="480098"/>
            </a:xfrm>
            <a:prstGeom prst="rect">
              <a:avLst/>
            </a:prstGeom>
            <a:solidFill>
              <a:schemeClr val="accent4">
                <a:lumMod val="7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 err="1"/>
                <a:t>DAOImpl</a:t>
              </a:r>
              <a:endParaRPr lang="en-US" altLang="ko-KR" sz="1200" dirty="0"/>
            </a:p>
          </p:txBody>
        </p:sp>
        <p:cxnSp>
          <p:nvCxnSpPr>
            <p:cNvPr id="33" name="직선 화살표 연결선 139">
              <a:extLst>
                <a:ext uri="{FF2B5EF4-FFF2-40B4-BE49-F238E27FC236}">
                  <a16:creationId xmlns:a16="http://schemas.microsoft.com/office/drawing/2014/main" id="{3CB3963F-E616-1002-5B81-A89AD4ABA646}"/>
                </a:ext>
              </a:extLst>
            </p:cNvPr>
            <p:cNvCxnSpPr/>
            <p:nvPr/>
          </p:nvCxnSpPr>
          <p:spPr>
            <a:xfrm rot="16200000">
              <a:off x="2944608" y="5100574"/>
              <a:ext cx="385385" cy="0"/>
            </a:xfrm>
            <a:prstGeom prst="straightConnector1">
              <a:avLst/>
            </a:prstGeom>
            <a:ln>
              <a:solidFill>
                <a:schemeClr val="accent1">
                  <a:satMod val="105000"/>
                </a:schemeClr>
              </a:solidFill>
              <a:prstDash val="dash"/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04778059-0488-4D07-B040-95680783A289}"/>
                </a:ext>
              </a:extLst>
            </p:cNvPr>
            <p:cNvSpPr/>
            <p:nvPr/>
          </p:nvSpPr>
          <p:spPr>
            <a:xfrm>
              <a:off x="5915025" y="3645313"/>
              <a:ext cx="345232" cy="40980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12BB48-36CF-1A7B-2033-9E9BD653E4DF}"/>
              </a:ext>
            </a:extLst>
          </p:cNvPr>
          <p:cNvSpPr/>
          <p:nvPr/>
        </p:nvSpPr>
        <p:spPr>
          <a:xfrm>
            <a:off x="2323195" y="4070523"/>
            <a:ext cx="1479709" cy="1446154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111778-AAF7-1A4F-7886-7F52E9D6D7A2}"/>
              </a:ext>
            </a:extLst>
          </p:cNvPr>
          <p:cNvSpPr/>
          <p:nvPr/>
        </p:nvSpPr>
        <p:spPr>
          <a:xfrm>
            <a:off x="6782305" y="4233552"/>
            <a:ext cx="1504634" cy="618934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C7C33E-0157-1257-1EA1-30036903FA37}"/>
              </a:ext>
            </a:extLst>
          </p:cNvPr>
          <p:cNvSpPr/>
          <p:nvPr/>
        </p:nvSpPr>
        <p:spPr>
          <a:xfrm>
            <a:off x="3148927" y="4886893"/>
            <a:ext cx="4626501" cy="975108"/>
          </a:xfrm>
          <a:custGeom>
            <a:avLst/>
            <a:gdLst>
              <a:gd name="connsiteX0" fmla="*/ 0 w 4626501"/>
              <a:gd name="connsiteY0" fmla="*/ 672175 h 975108"/>
              <a:gd name="connsiteX1" fmla="*/ 187725 w 4626501"/>
              <a:gd name="connsiteY1" fmla="*/ 902288 h 975108"/>
              <a:gd name="connsiteX2" fmla="*/ 859899 w 4626501"/>
              <a:gd name="connsiteY2" fmla="*/ 962845 h 975108"/>
              <a:gd name="connsiteX3" fmla="*/ 3966437 w 4626501"/>
              <a:gd name="connsiteY3" fmla="*/ 690341 h 975108"/>
              <a:gd name="connsiteX4" fmla="*/ 4626501 w 4626501"/>
              <a:gd name="connsiteY4" fmla="*/ 0 h 9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6501" h="975108">
                <a:moveTo>
                  <a:pt x="0" y="672175"/>
                </a:moveTo>
                <a:cubicBezTo>
                  <a:pt x="22204" y="763009"/>
                  <a:pt x="44409" y="853843"/>
                  <a:pt x="187725" y="902288"/>
                </a:cubicBezTo>
                <a:cubicBezTo>
                  <a:pt x="331041" y="950733"/>
                  <a:pt x="230114" y="998169"/>
                  <a:pt x="859899" y="962845"/>
                </a:cubicBezTo>
                <a:cubicBezTo>
                  <a:pt x="1489684" y="927521"/>
                  <a:pt x="3338670" y="850815"/>
                  <a:pt x="3966437" y="690341"/>
                </a:cubicBezTo>
                <a:cubicBezTo>
                  <a:pt x="4594204" y="529867"/>
                  <a:pt x="4610352" y="264933"/>
                  <a:pt x="4626501" y="0"/>
                </a:cubicBezTo>
              </a:path>
            </a:pathLst>
          </a:cu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212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6.9.1 DAO </a:t>
            </a:r>
            <a:r>
              <a:rPr lang="ko-KR" altLang="en-US" sz="1400" b="1" dirty="0">
                <a:solidFill>
                  <a:srgbClr val="7030A0"/>
                </a:solidFill>
              </a:rPr>
              <a:t>클래스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DAO </a:t>
            </a:r>
            <a:r>
              <a:rPr lang="ko-KR" altLang="en-US" sz="1400" b="1" dirty="0"/>
              <a:t>클래스는 일반적으로 ‘인터페이스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구현체’ 구성으로 생성한다</a:t>
            </a:r>
            <a:r>
              <a:rPr lang="en-US" altLang="ko-KR" sz="1400" b="1" dirty="0"/>
              <a:t>. DAO </a:t>
            </a:r>
            <a:r>
              <a:rPr lang="ko-KR" altLang="en-US" sz="1400" b="1" dirty="0"/>
              <a:t>클래스는 의존성 결합을 낮추기 위한 디자인 패턴이며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서비스 레이어에 </a:t>
            </a:r>
            <a:r>
              <a:rPr lang="en-US" altLang="ko-KR" sz="1400" b="1" dirty="0"/>
              <a:t>DAO </a:t>
            </a:r>
            <a:r>
              <a:rPr lang="ko-KR" altLang="en-US" sz="1400" b="1" dirty="0"/>
              <a:t>객체를 주입 받을 때 인터페이스를 선언하는 방식으로 구성할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아래와 같이 </a:t>
            </a:r>
            <a:r>
              <a:rPr lang="en-US" altLang="ko-KR" sz="1400" b="1" dirty="0" err="1"/>
              <a:t>data.dao.impl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구조로 패키지를 생성한 후 </a:t>
            </a:r>
            <a:r>
              <a:rPr lang="en-US" altLang="ko-KR" sz="1400" b="1" dirty="0" err="1"/>
              <a:t>dao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패키지를 생성한 후 </a:t>
            </a:r>
            <a:r>
              <a:rPr lang="en-US" altLang="ko-KR" sz="1400" b="1" dirty="0" err="1"/>
              <a:t>impl</a:t>
            </a:r>
            <a:r>
              <a:rPr lang="ko-KR" altLang="en-US" sz="1400" b="1" dirty="0"/>
              <a:t>패키지에 각각 </a:t>
            </a:r>
            <a:r>
              <a:rPr lang="en-US" altLang="ko-KR" sz="1400" b="1" dirty="0" err="1"/>
              <a:t>ProductDAO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인터페이스와 </a:t>
            </a:r>
            <a:r>
              <a:rPr lang="en-US" altLang="ko-KR" sz="1400" b="1" dirty="0" err="1"/>
              <a:t>ProductDAOImpl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클래스를 생성한다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9E29F3-53B3-38C8-50F4-57EB6875DB10}"/>
              </a:ext>
            </a:extLst>
          </p:cNvPr>
          <p:cNvGrpSpPr/>
          <p:nvPr/>
        </p:nvGrpSpPr>
        <p:grpSpPr>
          <a:xfrm>
            <a:off x="1704375" y="2497748"/>
            <a:ext cx="2489328" cy="3543482"/>
            <a:chOff x="1704375" y="2497748"/>
            <a:chExt cx="2489328" cy="35434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AF4CE-AB06-3FF6-82AB-49D18AECE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4375" y="2497748"/>
              <a:ext cx="2489328" cy="35434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CC2028-B880-A161-4CE3-B0AB194DE4B7}"/>
                </a:ext>
              </a:extLst>
            </p:cNvPr>
            <p:cNvSpPr/>
            <p:nvPr/>
          </p:nvSpPr>
          <p:spPr>
            <a:xfrm>
              <a:off x="2042556" y="3544784"/>
              <a:ext cx="1947553" cy="736271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6242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 dirty="0">
                <a:solidFill>
                  <a:srgbClr val="7030A0"/>
                </a:solidFill>
              </a:rPr>
              <a:t>6.9.1 DAO </a:t>
            </a:r>
            <a:r>
              <a:rPr lang="ko-KR" altLang="en-US" sz="1400" b="1" dirty="0">
                <a:solidFill>
                  <a:srgbClr val="7030A0"/>
                </a:solidFill>
              </a:rPr>
              <a:t>클래스 생성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 dirty="0"/>
              <a:t>다음으로 인터페이스를 구성한다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우선 기본적인 </a:t>
            </a:r>
            <a:r>
              <a:rPr lang="en-US" altLang="ko-KR" sz="1400" b="1" dirty="0"/>
              <a:t>CRUD</a:t>
            </a:r>
            <a:r>
              <a:rPr lang="ko-KR" altLang="en-US" sz="1400" b="1" dirty="0"/>
              <a:t>를 다루기 위해 아래와 같이 인터페이스에 메서드를 정의한다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72709" y="1928286"/>
            <a:ext cx="7210330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 dirty="0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/>
              </a:rPr>
              <a:t>com.springboot.jpa.data.dao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200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/>
              </a:rPr>
              <a:t>com.springboot.jpa.data.entity.Product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algn="l">
              <a:defRPr/>
            </a:pPr>
            <a:endParaRPr lang="en-US" altLang="ko-KR" sz="1200" dirty="0">
              <a:solidFill>
                <a:srgbClr val="7F0055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2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nsolas"/>
              </a:rPr>
              <a:t>interface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/>
              </a:rPr>
              <a:t>ProductDAO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algn="l">
              <a:defRPr/>
            </a:pPr>
            <a:endParaRPr lang="ko-KR" altLang="en-US" sz="1200" dirty="0">
              <a:latin typeface="Consolas"/>
            </a:endParaRPr>
          </a:p>
          <a:p>
            <a:pPr algn="l">
              <a:defRPr/>
            </a:pPr>
            <a:r>
              <a:rPr lang="en-US" altLang="ko-KR" sz="1200" i="1" dirty="0">
                <a:solidFill>
                  <a:srgbClr val="000000"/>
                </a:solidFill>
                <a:latin typeface="Consolas"/>
              </a:rPr>
              <a:t>    Product </a:t>
            </a:r>
            <a:r>
              <a:rPr lang="en-US" altLang="ko-KR" sz="1200" dirty="0" err="1">
                <a:solidFill>
                  <a:srgbClr val="000000"/>
                </a:solidFill>
                <a:latin typeface="Consolas"/>
              </a:rPr>
              <a:t>insertProduct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(Product </a:t>
            </a:r>
            <a:r>
              <a:rPr lang="en-US" altLang="ko-KR" sz="1200" dirty="0">
                <a:solidFill>
                  <a:srgbClr val="6A3E3E"/>
                </a:solidFill>
                <a:latin typeface="Consolas"/>
              </a:rPr>
              <a:t>product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   Product </a:t>
            </a:r>
            <a:r>
              <a:rPr lang="en-US" altLang="ko-KR" sz="1200" dirty="0" err="1">
                <a:solidFill>
                  <a:srgbClr val="000000"/>
                </a:solidFill>
                <a:latin typeface="Consolas"/>
              </a:rPr>
              <a:t>selectProduct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(Long </a:t>
            </a:r>
            <a:r>
              <a:rPr lang="en-US" altLang="ko-KR" sz="1200" dirty="0">
                <a:solidFill>
                  <a:srgbClr val="6A3E3E"/>
                </a:solidFill>
                <a:latin typeface="Consolas"/>
              </a:rPr>
              <a:t>number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algn="l">
              <a:defRPr/>
            </a:pP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   Product </a:t>
            </a:r>
            <a:r>
              <a:rPr lang="en-US" altLang="ko-KR" sz="1200" dirty="0" err="1">
                <a:solidFill>
                  <a:srgbClr val="000000"/>
                </a:solidFill>
                <a:latin typeface="Consolas"/>
              </a:rPr>
              <a:t>updateProductName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(Long </a:t>
            </a:r>
            <a:r>
              <a:rPr lang="en-US" altLang="ko-KR" sz="1200" dirty="0">
                <a:solidFill>
                  <a:srgbClr val="6A3E3E"/>
                </a:solidFill>
                <a:latin typeface="Consolas"/>
              </a:rPr>
              <a:t>number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, String </a:t>
            </a:r>
            <a:r>
              <a:rPr lang="en-US" altLang="ko-KR" sz="1200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altLang="ko-KR" sz="1200" dirty="0">
                <a:solidFill>
                  <a:srgbClr val="7F0055"/>
                </a:solidFill>
                <a:latin typeface="Consolas"/>
              </a:rPr>
              <a:t>throws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Exception;</a:t>
            </a:r>
          </a:p>
          <a:p>
            <a:pPr algn="l">
              <a:defRPr/>
            </a:pP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/>
              </a:rPr>
              <a:t>deleteProduct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(Long </a:t>
            </a:r>
            <a:r>
              <a:rPr lang="en-US" altLang="ko-KR" sz="1200" dirty="0">
                <a:solidFill>
                  <a:srgbClr val="6A3E3E"/>
                </a:solidFill>
                <a:latin typeface="Consolas"/>
              </a:rPr>
              <a:t>number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altLang="ko-KR" sz="1200" dirty="0">
                <a:solidFill>
                  <a:srgbClr val="7F0055"/>
                </a:solidFill>
                <a:latin typeface="Consolas"/>
              </a:rPr>
              <a:t>throws</a:t>
            </a: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 Exception;</a:t>
            </a:r>
          </a:p>
          <a:p>
            <a:pPr algn="l">
              <a:defRPr/>
            </a:pPr>
            <a:endParaRPr lang="ko-KR" altLang="en-US" sz="1200" dirty="0">
              <a:latin typeface="Consolas"/>
            </a:endParaRPr>
          </a:p>
          <a:p>
            <a:pPr algn="l">
              <a:defRPr/>
            </a:pPr>
            <a:r>
              <a:rPr lang="en-US" altLang="ko-KR" sz="12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7551" y="4393101"/>
            <a:ext cx="9974064" cy="1235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0295641" y="5014164"/>
            <a:ext cx="731916" cy="289356"/>
          </a:xfrm>
          <a:prstGeom prst="rect">
            <a:avLst/>
          </a:prstGeom>
          <a:solidFill>
            <a:schemeClr val="bg1"/>
          </a:solidFill>
        </p:spPr>
        <p:txBody>
          <a:bodyPr wrap="square" lIns="0">
            <a:spAutoFit/>
          </a:bodyPr>
          <a:lstStyle/>
          <a:p>
            <a:pPr lvl="0">
              <a:defRPr/>
            </a:pPr>
            <a:r>
              <a:rPr lang="ko-KR" altLang="en-US" sz="1300" b="1">
                <a:solidFill>
                  <a:schemeClr val="bg1">
                    <a:lumMod val="50000"/>
                  </a:schemeClr>
                </a:solidFill>
              </a:rPr>
              <a:t>견해 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42428" y="2007035"/>
            <a:ext cx="1701887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직사각형 14"/>
          <p:cNvSpPr/>
          <p:nvPr/>
        </p:nvSpPr>
        <p:spPr>
          <a:xfrm>
            <a:off x="1211580" y="4495800"/>
            <a:ext cx="9815977" cy="10820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6.9.1 DAO </a:t>
            </a:r>
            <a:r>
              <a:rPr lang="ko-KR" altLang="en-US" sz="1400" b="1" dirty="0">
                <a:solidFill>
                  <a:srgbClr val="7030A0"/>
                </a:solidFill>
              </a:rPr>
              <a:t>클래스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인터페이스의 설계를 마쳤다면 해당 인터페이스의 구현체를 만들어야 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우선 기능 구현을 위해 아래와 같은 구현체 클래스를 작성한다</a:t>
            </a:r>
            <a:r>
              <a:rPr lang="en-US" altLang="ko-KR" sz="1400" b="1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5D405-1258-FACB-5255-03FC5B6AA156}"/>
              </a:ext>
            </a:extLst>
          </p:cNvPr>
          <p:cNvSpPr txBox="1"/>
          <p:nvPr/>
        </p:nvSpPr>
        <p:spPr>
          <a:xfrm>
            <a:off x="244036" y="2699595"/>
            <a:ext cx="4517803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com.springboot.jpa.data.dao.impl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org.springframework.stereotype.Component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com.springboot.jpa.data.dao.ProductDAO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com.springboot.jpa.data.entity.Product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com.springboot.jpa.data.repository.ProductRepository</a:t>
            </a:r>
            <a:r>
              <a:rPr lang="en-US" altLang="ko-KR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C797-EFFE-2363-41BB-E272F1BB3A1D}"/>
              </a:ext>
            </a:extLst>
          </p:cNvPr>
          <p:cNvSpPr txBox="1"/>
          <p:nvPr/>
        </p:nvSpPr>
        <p:spPr>
          <a:xfrm>
            <a:off x="4828514" y="1802079"/>
            <a:ext cx="6387175" cy="49398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dirty="0">
                <a:solidFill>
                  <a:srgbClr val="646464"/>
                </a:solidFill>
                <a:latin typeface="Consolas" panose="020B0609020204030204" pitchFamily="49" charset="0"/>
              </a:rPr>
              <a:t>@Component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ProductDAOImpl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ProductDAO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ProductDAOImpl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productRepository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insertProduct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(Product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selectProduct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(Long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updateProductName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(Long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deleteProduct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(Long </a:t>
            </a:r>
            <a:r>
              <a:rPr lang="en-US" altLang="ko-KR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E4CCAD-0A68-22EA-8124-0C6CD3A5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62" y="2205325"/>
            <a:ext cx="2000353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89689" y="4637235"/>
            <a:ext cx="3919663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ProductDAOImpl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클래스를 스프링이 관리하는 빈으로 등록하려면 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@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Component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 또는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@Service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 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어노테이션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지정해야 함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빈으로 등록된 객체는 다른 클래스가 인터페이스를 </a:t>
            </a:r>
            <a:endParaRPr kumimoji="0" lang="en-US" altLang="ko-KR" sz="10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가지고 의존성을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주입받을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때 이 구현체를 찾아서 주입하게 됨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-&gt; DAO 객체에서도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DB에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접근하기 위해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Repository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Interface를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사용해 의존성 주입을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받야함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434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6.9.1 DAO </a:t>
            </a:r>
            <a:r>
              <a:rPr lang="ko-KR" altLang="en-US" sz="1400" b="1" dirty="0">
                <a:solidFill>
                  <a:srgbClr val="7030A0"/>
                </a:solidFill>
              </a:rPr>
              <a:t>클래스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err="1"/>
              <a:t>ProductDAOImpl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클래스를 스프링이 관리하는 빈으로 등록하려면 </a:t>
            </a:r>
            <a:r>
              <a:rPr lang="en-US" altLang="ko-KR" sz="1400" b="1" dirty="0"/>
              <a:t>@Component </a:t>
            </a:r>
            <a:r>
              <a:rPr lang="ko-KR" altLang="en-US" sz="1400" b="1" dirty="0"/>
              <a:t>또는 </a:t>
            </a:r>
            <a:r>
              <a:rPr lang="en-US" altLang="ko-KR" sz="1400" b="1" dirty="0"/>
              <a:t>@Service </a:t>
            </a:r>
            <a:r>
              <a:rPr lang="ko-KR" altLang="en-US" sz="1400" b="1" dirty="0" err="1"/>
              <a:t>어노테이션으로</a:t>
            </a:r>
            <a:r>
              <a:rPr lang="ko-KR" altLang="en-US" sz="1400" b="1" dirty="0"/>
              <a:t> 지정해야 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빈으로 등록된 객체는 다른 클래스가 인터페이스를 가지고 의존성을 주입 받을 때 이 구현체를 찾아 주입하게 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마찬가지로 </a:t>
            </a:r>
            <a:r>
              <a:rPr lang="en-US" altLang="ko-KR" sz="1400" b="1" dirty="0"/>
              <a:t>DAO </a:t>
            </a:r>
            <a:r>
              <a:rPr lang="ko-KR" altLang="en-US" sz="1400" b="1" dirty="0"/>
              <a:t>객체에서도 데이터베이스에 접근하기 위해 </a:t>
            </a:r>
            <a:r>
              <a:rPr lang="ko-KR" altLang="en-US" sz="1400" b="1" dirty="0" err="1"/>
              <a:t>리포지토리</a:t>
            </a:r>
            <a:r>
              <a:rPr lang="ko-KR" altLang="en-US" sz="1400" b="1" dirty="0"/>
              <a:t> 인터페이스를 사용해 의존성 주입을 받아야 한다</a:t>
            </a:r>
            <a:r>
              <a:rPr lang="en-US" altLang="ko-KR" sz="1400" b="1" dirty="0"/>
              <a:t>. </a:t>
            </a:r>
            <a:r>
              <a:rPr lang="ko-KR" altLang="en-US" sz="1400" b="1" dirty="0" err="1"/>
              <a:t>리포지토리를</a:t>
            </a:r>
            <a:r>
              <a:rPr lang="ko-KR" altLang="en-US" sz="1400" b="1" dirty="0"/>
              <a:t> 정의하고 생성자를 통해 의존성 주입을 받으면 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이제 인터페이스에 정의한 메서드를 구현해야 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먼저 정의돼 있는 </a:t>
            </a:r>
            <a:r>
              <a:rPr lang="en-US" altLang="ko-KR" sz="1400" b="1" dirty="0" err="1"/>
              <a:t>insertProduct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메서드를 구현하겠다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 메서드에서는 </a:t>
            </a:r>
            <a:r>
              <a:rPr lang="en-US" altLang="ko-KR" sz="1400" b="1" dirty="0"/>
              <a:t>Product </a:t>
            </a:r>
            <a:r>
              <a:rPr lang="ko-KR" altLang="en-US" sz="1400" b="1" dirty="0"/>
              <a:t>엔티티를 데이터베이스에 저장하는 기능을 수행하며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아래와 같이 작성할 수 있다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 err="1"/>
              <a:t>리포지토리를</a:t>
            </a:r>
            <a:r>
              <a:rPr lang="ko-KR" altLang="en-US" sz="1400" b="1" dirty="0"/>
              <a:t> 생성할 때 인터페이스에서 따로 메서드를 구현하지 않아도 </a:t>
            </a:r>
            <a:r>
              <a:rPr lang="en-US" altLang="ko-KR" sz="1400" b="1" dirty="0"/>
              <a:t>JPA</a:t>
            </a:r>
            <a:r>
              <a:rPr lang="ko-KR" altLang="en-US" sz="1400" b="1" dirty="0"/>
              <a:t>에서 기본 메서드를 제공하므로 </a:t>
            </a:r>
            <a:r>
              <a:rPr lang="en-US" altLang="ko-KR" sz="1400" b="1" dirty="0"/>
              <a:t>save </a:t>
            </a:r>
            <a:r>
              <a:rPr lang="ko-KR" altLang="en-US" sz="1400" b="1" dirty="0"/>
              <a:t>메서드를 활용할 수 있다</a:t>
            </a:r>
            <a:r>
              <a:rPr lang="en-US" altLang="ko-KR" sz="1400" b="1" dirty="0"/>
              <a:t>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29C09-F341-9F3E-859E-FE4ABF7B09BB}"/>
              </a:ext>
            </a:extLst>
          </p:cNvPr>
          <p:cNvSpPr txBox="1"/>
          <p:nvPr/>
        </p:nvSpPr>
        <p:spPr>
          <a:xfrm>
            <a:off x="994131" y="3678288"/>
            <a:ext cx="7435495" cy="11695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 dirty="0" smtClean="0">
                <a:latin typeface="Consolas" panose="020B0609020204030204" pitchFamily="49" charset="0"/>
              </a:rPr>
              <a:t>public Product </a:t>
            </a:r>
            <a:r>
              <a:rPr lang="en-US" altLang="ko-KR" sz="1400" dirty="0" err="1" smtClean="0">
                <a:latin typeface="Consolas" panose="020B0609020204030204" pitchFamily="49" charset="0"/>
              </a:rPr>
              <a:t>insertProduct</a:t>
            </a:r>
            <a:r>
              <a:rPr lang="en-US" altLang="ko-KR" sz="1400" dirty="0" smtClean="0">
                <a:latin typeface="Consolas" panose="020B0609020204030204" pitchFamily="49" charset="0"/>
              </a:rPr>
              <a:t>(Product product) {</a:t>
            </a:r>
          </a:p>
          <a:p>
            <a:pPr algn="l"/>
            <a:r>
              <a:rPr lang="en-US" altLang="ko-KR" sz="14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savedProduct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productRepository.save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(product);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savedProduct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388E2B-18FD-E899-A403-3975279F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923" y="3678288"/>
            <a:ext cx="2000353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/>
          <p:cNvSpPr/>
          <p:nvPr/>
        </p:nvSpPr>
        <p:spPr>
          <a:xfrm>
            <a:off x="929641" y="5120640"/>
            <a:ext cx="10264140" cy="5486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51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6.9.1 DAO </a:t>
            </a:r>
            <a:r>
              <a:rPr lang="ko-KR" altLang="en-US" sz="1400" b="1" dirty="0">
                <a:solidFill>
                  <a:srgbClr val="7030A0"/>
                </a:solidFill>
              </a:rPr>
              <a:t>클래스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다음으로 조회 메서드를 작성한다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조회 메서드에 해당하는 </a:t>
            </a:r>
            <a:r>
              <a:rPr lang="en-US" altLang="ko-KR" sz="1400" b="1" dirty="0" err="1"/>
              <a:t>selectProduct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메서드는 아래와 같다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 err="1"/>
              <a:t>selectProduct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메서드가 사용한 </a:t>
            </a:r>
            <a:r>
              <a:rPr lang="ko-KR" altLang="en-US" sz="1400" b="1" dirty="0" err="1"/>
              <a:t>리포지토리의</a:t>
            </a:r>
            <a:r>
              <a:rPr lang="ko-KR" altLang="en-US" sz="1400" b="1" dirty="0"/>
              <a:t> 메서드는 </a:t>
            </a:r>
            <a:r>
              <a:rPr lang="en-US" altLang="ko-KR" sz="1400" b="1" dirty="0" err="1"/>
              <a:t>getById</a:t>
            </a:r>
            <a:r>
              <a:rPr lang="en-US" altLang="ko-KR" sz="1400" b="1" dirty="0"/>
              <a:t>()</a:t>
            </a:r>
            <a:r>
              <a:rPr lang="ko-KR" altLang="en-US" sz="1400" b="1" dirty="0"/>
              <a:t>이다</a:t>
            </a:r>
            <a:r>
              <a:rPr lang="en-US" altLang="ko-KR" sz="1400" b="1" dirty="0"/>
              <a:t>. </a:t>
            </a:r>
            <a:r>
              <a:rPr lang="ko-KR" altLang="en-US" sz="1400" b="1" dirty="0" err="1"/>
              <a:t>리포지토리에서는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단건</a:t>
            </a:r>
            <a:r>
              <a:rPr lang="ko-KR" altLang="en-US" sz="1400" b="1" dirty="0"/>
              <a:t> 조회를 위한 기본 메서드로 두 가지를 제공하는데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바로 </a:t>
            </a:r>
            <a:r>
              <a:rPr lang="en-US" altLang="ko-KR" sz="1400" b="1" dirty="0" err="1"/>
              <a:t>getById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메서드와 </a:t>
            </a:r>
            <a:r>
              <a:rPr lang="en-US" altLang="ko-KR" sz="1400" b="1" dirty="0" err="1"/>
              <a:t>findById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두 메서드는 조회한다는 기능 측면에서는 동일하지만 세부 내용이 다르다</a:t>
            </a:r>
            <a:r>
              <a:rPr lang="en-US" altLang="ko-KR" sz="1400" b="1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29C09-F341-9F3E-859E-FE4ABF7B09BB}"/>
              </a:ext>
            </a:extLst>
          </p:cNvPr>
          <p:cNvSpPr txBox="1"/>
          <p:nvPr/>
        </p:nvSpPr>
        <p:spPr>
          <a:xfrm>
            <a:off x="1087000" y="1870919"/>
            <a:ext cx="10142975" cy="11695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public Product </a:t>
            </a:r>
            <a:r>
              <a:rPr lang="en-US" altLang="ko-KR" sz="1400" dirty="0" err="1">
                <a:latin typeface="Consolas" panose="020B0609020204030204" pitchFamily="49" charset="0"/>
              </a:rPr>
              <a:t>selectProduct</a:t>
            </a:r>
            <a:r>
              <a:rPr lang="en-US" altLang="ko-KR" sz="1400" dirty="0">
                <a:latin typeface="Consolas" panose="020B0609020204030204" pitchFamily="49" charset="0"/>
              </a:rPr>
              <a:t>(Long number) {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selectProduct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productRepository.getById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(number);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selectProduct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408068-5637-76A0-BE1B-C87EAABB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60" y="2042923"/>
            <a:ext cx="2000353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직사각형 4"/>
          <p:cNvSpPr/>
          <p:nvPr/>
        </p:nvSpPr>
        <p:spPr>
          <a:xfrm>
            <a:off x="922020" y="423987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  <a:latin typeface="-apple-system"/>
              </a:rPr>
              <a:t>리포지토리에서 </a:t>
            </a:r>
            <a:r>
              <a:rPr lang="ko-KR" altLang="en-US" sz="1000" dirty="0" err="1">
                <a:solidFill>
                  <a:srgbClr val="00B050"/>
                </a:solidFill>
                <a:latin typeface="-apple-system"/>
              </a:rPr>
              <a:t>단건</a:t>
            </a:r>
            <a:r>
              <a:rPr lang="ko-KR" altLang="en-US" sz="1000" dirty="0">
                <a:solidFill>
                  <a:srgbClr val="00B050"/>
                </a:solidFill>
                <a:latin typeface="-apple-system"/>
              </a:rPr>
              <a:t> 조회를 위한 기본 메서드 </a:t>
            </a:r>
            <a:r>
              <a:rPr lang="en-US" altLang="ko-KR" sz="1000" dirty="0">
                <a:solidFill>
                  <a:srgbClr val="00B050"/>
                </a:solidFill>
                <a:latin typeface="-apple-system"/>
              </a:rPr>
              <a:t>-&gt; </a:t>
            </a:r>
            <a:r>
              <a:rPr lang="en-US" altLang="ko-KR" sz="1000" dirty="0" err="1">
                <a:solidFill>
                  <a:srgbClr val="00B050"/>
                </a:solidFill>
                <a:latin typeface="-apple-system"/>
              </a:rPr>
              <a:t>getById</a:t>
            </a:r>
            <a:r>
              <a:rPr lang="en-US" altLang="ko-KR" sz="1000" dirty="0">
                <a:solidFill>
                  <a:srgbClr val="00B050"/>
                </a:solidFill>
                <a:latin typeface="-apple-system"/>
              </a:rPr>
              <a:t>(), </a:t>
            </a:r>
            <a:r>
              <a:rPr lang="en-US" altLang="ko-KR" sz="1000" dirty="0" err="1">
                <a:solidFill>
                  <a:srgbClr val="00B050"/>
                </a:solidFill>
                <a:latin typeface="-apple-system"/>
              </a:rPr>
              <a:t>findById</a:t>
            </a:r>
            <a:r>
              <a:rPr lang="en-US" altLang="ko-KR" sz="1000" dirty="0">
                <a:solidFill>
                  <a:srgbClr val="00B050"/>
                </a:solidFill>
                <a:latin typeface="-apple-system"/>
              </a:rPr>
              <a:t>()</a:t>
            </a:r>
          </a:p>
          <a:p>
            <a:r>
              <a:rPr lang="ko-KR" altLang="en-US" sz="1000" dirty="0">
                <a:solidFill>
                  <a:srgbClr val="00B050"/>
                </a:solidFill>
                <a:latin typeface="-apple-system"/>
              </a:rPr>
              <a:t>두 메서드 다 조회한다는 기능은 같지만 세부 내용이 다름</a:t>
            </a:r>
            <a:endParaRPr lang="ko-KR" altLang="en-US" sz="1000" b="0" i="0" dirty="0">
              <a:solidFill>
                <a:srgbClr val="00B050"/>
              </a:solidFill>
              <a:effectLst/>
              <a:latin typeface="-apple-system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87000" y="515317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429545" y="4054464"/>
            <a:ext cx="4604146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ko-KR" sz="1000" b="1" dirty="0" err="1">
                <a:solidFill>
                  <a:srgbClr val="212529"/>
                </a:solidFill>
                <a:ea typeface="-apple-system"/>
              </a:rPr>
              <a:t>getById</a:t>
            </a:r>
            <a:r>
              <a:rPr lang="ko-KR" altLang="ko-KR" sz="1000" b="1" dirty="0">
                <a:solidFill>
                  <a:srgbClr val="212529"/>
                </a:solidFill>
                <a:ea typeface="-apple-system"/>
              </a:rPr>
              <a:t>()</a:t>
            </a:r>
          </a:p>
          <a:p>
            <a:pPr lvl="0" latinLnBrk="0"/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내부적으로 </a:t>
            </a:r>
            <a:r>
              <a:rPr lang="ko-KR" altLang="ko-KR" sz="1000" dirty="0" err="1">
                <a:solidFill>
                  <a:srgbClr val="212529"/>
                </a:solidFill>
                <a:ea typeface="-apple-system"/>
              </a:rPr>
              <a:t>EntityManager의</a:t>
            </a:r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 </a:t>
            </a:r>
            <a:r>
              <a:rPr lang="ko-KR" altLang="ko-KR" sz="1000" dirty="0" err="1">
                <a:solidFill>
                  <a:srgbClr val="212529"/>
                </a:solidFill>
                <a:latin typeface="Arial Unicode MS"/>
                <a:ea typeface="Fira Mono"/>
              </a:rPr>
              <a:t>getReference</a:t>
            </a:r>
            <a:r>
              <a:rPr lang="ko-KR" altLang="ko-KR" sz="1000" dirty="0">
                <a:solidFill>
                  <a:srgbClr val="212529"/>
                </a:solidFill>
                <a:latin typeface="Arial Unicode MS"/>
                <a:ea typeface="Fira Mono"/>
              </a:rPr>
              <a:t>()</a:t>
            </a:r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 메서드 호출</a:t>
            </a:r>
            <a:br>
              <a:rPr lang="ko-KR" altLang="ko-KR" sz="1000" dirty="0">
                <a:solidFill>
                  <a:srgbClr val="212529"/>
                </a:solidFill>
                <a:ea typeface="-apple-system"/>
              </a:rPr>
            </a:br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-&gt; </a:t>
            </a:r>
            <a:r>
              <a:rPr lang="ko-KR" altLang="ko-KR" sz="1000" dirty="0" err="1">
                <a:solidFill>
                  <a:srgbClr val="212529"/>
                </a:solidFill>
                <a:ea typeface="-apple-system"/>
              </a:rPr>
              <a:t>getReference</a:t>
            </a:r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()는 </a:t>
            </a:r>
            <a:r>
              <a:rPr lang="ko-KR" altLang="ko-KR" sz="1000" dirty="0" err="1">
                <a:solidFill>
                  <a:srgbClr val="212529"/>
                </a:solidFill>
                <a:ea typeface="-apple-system"/>
              </a:rPr>
              <a:t>프락시</a:t>
            </a:r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 객체 </a:t>
            </a:r>
            <a:r>
              <a:rPr lang="ko-KR" altLang="ko-KR" sz="1000" dirty="0" err="1">
                <a:solidFill>
                  <a:srgbClr val="212529"/>
                </a:solidFill>
                <a:ea typeface="-apple-system"/>
              </a:rPr>
              <a:t>return</a:t>
            </a:r>
            <a:endParaRPr lang="ko-KR" altLang="ko-KR" sz="1000" dirty="0"/>
          </a:p>
          <a:p>
            <a:pPr lvl="0" latinLnBrk="0"/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실제 쿼리는 </a:t>
            </a:r>
            <a:r>
              <a:rPr lang="ko-KR" altLang="ko-KR" sz="1000" dirty="0" err="1">
                <a:solidFill>
                  <a:srgbClr val="212529"/>
                </a:solidFill>
                <a:latin typeface="Arial Unicode MS"/>
                <a:ea typeface="Fira Mono"/>
              </a:rPr>
              <a:t>프락시</a:t>
            </a:r>
            <a:r>
              <a:rPr lang="ko-KR" altLang="ko-KR" sz="1000" dirty="0">
                <a:solidFill>
                  <a:srgbClr val="212529"/>
                </a:solidFill>
                <a:latin typeface="Arial Unicode MS"/>
                <a:ea typeface="Fira Mono"/>
              </a:rPr>
              <a:t> 객체를 통해 최초로 데이터를 접근하는 시점에 실행</a:t>
            </a:r>
            <a:endParaRPr lang="ko-KR" altLang="ko-KR" sz="1000" dirty="0"/>
          </a:p>
          <a:p>
            <a:pPr lvl="0" latinLnBrk="0"/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데이터가 존재하지 않을 시 </a:t>
            </a:r>
            <a:r>
              <a:rPr lang="ko-KR" altLang="ko-KR" sz="1000" dirty="0" err="1">
                <a:solidFill>
                  <a:srgbClr val="212529"/>
                </a:solidFill>
                <a:ea typeface="-apple-system"/>
              </a:rPr>
              <a:t>EntityNotFoundException</a:t>
            </a:r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 발생</a:t>
            </a:r>
            <a:endParaRPr lang="ko-KR" altLang="ko-KR" sz="1000" dirty="0"/>
          </a:p>
          <a:p>
            <a:pPr lvl="0" latinLnBrk="0"/>
            <a:r>
              <a:rPr lang="ko-KR" altLang="ko-KR" sz="1000" dirty="0" err="1">
                <a:solidFill>
                  <a:srgbClr val="212529"/>
                </a:solidFill>
                <a:ea typeface="-apple-system"/>
              </a:rPr>
              <a:t>JpaRepository의</a:t>
            </a:r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 실제 구현체인 </a:t>
            </a:r>
            <a:r>
              <a:rPr lang="ko-KR" altLang="ko-KR" sz="1000" dirty="0" err="1">
                <a:solidFill>
                  <a:srgbClr val="212529"/>
                </a:solidFill>
                <a:ea typeface="-apple-system"/>
              </a:rPr>
              <a:t>SimpleJpaRepository의</a:t>
            </a:r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 </a:t>
            </a:r>
            <a:r>
              <a:rPr lang="ko-KR" altLang="ko-KR" sz="1000" dirty="0" err="1">
                <a:solidFill>
                  <a:srgbClr val="212529"/>
                </a:solidFill>
                <a:ea typeface="-apple-system"/>
              </a:rPr>
              <a:t>getById</a:t>
            </a:r>
            <a:r>
              <a:rPr lang="ko-KR" altLang="ko-KR" sz="1000" dirty="0">
                <a:solidFill>
                  <a:srgbClr val="212529"/>
                </a:solidFill>
                <a:ea typeface="-apple-system"/>
              </a:rPr>
              <a:t>() 메서드 코드</a:t>
            </a:r>
            <a:endParaRPr lang="ko-KR" altLang="ko-KR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0" u="none" strike="noStrike" cap="none" normalizeH="0" baseline="0" dirty="0" smtClean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findById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내부적으로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EntityManager의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 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/>
              </a:rPr>
              <a:t>find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/>
              </a:rPr>
              <a:t>()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메서드 호출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이 메서드는 영속성 컨텍스트의 캐시에서 값을 조회한 후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영속성 컨텍스트에 값이 존재하지 않는다면 실제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DB에서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데이터 조회</a:t>
            </a:r>
            <a:b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</a:b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-&gt;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리턴값으로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 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/>
              </a:rPr>
              <a:t>Optional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/>
              </a:rPr>
              <a:t> 객체 전달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68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 </a:t>
            </a:r>
            <a:r>
              <a:rPr lang="ko-KR" altLang="en-US" sz="1400" b="1" dirty="0">
                <a:solidFill>
                  <a:srgbClr val="7030A0"/>
                </a:solidFill>
              </a:rPr>
              <a:t>마리아</a:t>
            </a:r>
            <a:r>
              <a:rPr lang="en-US" altLang="ko-KR" sz="1400" b="1" dirty="0">
                <a:solidFill>
                  <a:srgbClr val="7030A0"/>
                </a:solidFill>
              </a:rPr>
              <a:t>DB </a:t>
            </a:r>
            <a:r>
              <a:rPr lang="ko-KR" altLang="en-US" sz="1400" b="1" dirty="0">
                <a:solidFill>
                  <a:srgbClr val="7030A0"/>
                </a:solidFill>
              </a:rPr>
              <a:t>설치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2981D-8900-AE56-276C-B3BF0B3C5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66" y="1455688"/>
            <a:ext cx="8001411" cy="2711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8C020F-F23E-78D2-DB40-5CF82E01D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333" y="3193782"/>
            <a:ext cx="430535" cy="17333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38025B-E7A8-CF05-84F8-605210A9E942}"/>
              </a:ext>
            </a:extLst>
          </p:cNvPr>
          <p:cNvCxnSpPr/>
          <p:nvPr/>
        </p:nvCxnSpPr>
        <p:spPr>
          <a:xfrm>
            <a:off x="2894591" y="3584932"/>
            <a:ext cx="21194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B5D8F1E-A8CB-E3F8-A0CC-94F07F452C06}"/>
              </a:ext>
            </a:extLst>
          </p:cNvPr>
          <p:cNvCxnSpPr/>
          <p:nvPr/>
        </p:nvCxnSpPr>
        <p:spPr>
          <a:xfrm>
            <a:off x="3245817" y="2113415"/>
            <a:ext cx="15562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4B241E-0BBC-D337-053E-4CB68537CB07}"/>
              </a:ext>
            </a:extLst>
          </p:cNvPr>
          <p:cNvCxnSpPr/>
          <p:nvPr/>
        </p:nvCxnSpPr>
        <p:spPr>
          <a:xfrm>
            <a:off x="4081494" y="2113415"/>
            <a:ext cx="0" cy="131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842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6.9.1 DAO </a:t>
            </a:r>
            <a:r>
              <a:rPr lang="ko-KR" altLang="en-US" sz="1400" b="1" dirty="0">
                <a:solidFill>
                  <a:srgbClr val="7030A0"/>
                </a:solidFill>
              </a:rPr>
              <a:t>클래스 생성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29C09-F341-9F3E-859E-FE4ABF7B09BB}"/>
              </a:ext>
            </a:extLst>
          </p:cNvPr>
          <p:cNvSpPr txBox="1"/>
          <p:nvPr/>
        </p:nvSpPr>
        <p:spPr>
          <a:xfrm>
            <a:off x="2594229" y="3055363"/>
            <a:ext cx="7435495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public T </a:t>
            </a:r>
            <a:r>
              <a:rPr lang="en-US" altLang="ko-KR" sz="1400" dirty="0" err="1">
                <a:latin typeface="Consolas" panose="020B0609020204030204" pitchFamily="49" charset="0"/>
              </a:rPr>
              <a:t>getById</a:t>
            </a:r>
            <a:r>
              <a:rPr lang="en-US" altLang="ko-KR" sz="1400" dirty="0">
                <a:latin typeface="Consolas" panose="020B0609020204030204" pitchFamily="49" charset="0"/>
              </a:rPr>
              <a:t>(ID id) {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</a:rPr>
              <a:t>Assert.notNull</a:t>
            </a:r>
            <a:r>
              <a:rPr lang="en-US" altLang="ko-KR" sz="1400" dirty="0">
                <a:latin typeface="Consolas" panose="020B0609020204030204" pitchFamily="49" charset="0"/>
              </a:rPr>
              <a:t>(id, ID_MUST_NOT_BE_NULL);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latin typeface="Consolas" panose="020B0609020204030204" pitchFamily="49" charset="0"/>
              </a:rPr>
              <a:t>em.getReference</a:t>
            </a:r>
            <a:r>
              <a:rPr lang="en-US" altLang="ko-KR" sz="1400" dirty="0"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latin typeface="Consolas" panose="020B0609020204030204" pitchFamily="49" charset="0"/>
              </a:rPr>
              <a:t>getDomainClass</a:t>
            </a:r>
            <a:r>
              <a:rPr lang="en-US" altLang="ko-KR" sz="1400" dirty="0">
                <a:latin typeface="Consolas" panose="020B0609020204030204" pitchFamily="49" charset="0"/>
              </a:rPr>
              <a:t>(), id);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5B89A-82F8-5E34-CEC7-1B49C3205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68" y="1495389"/>
            <a:ext cx="8268125" cy="1409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5" name="순서도: 다중 문서 4">
            <a:extLst>
              <a:ext uri="{FF2B5EF4-FFF2-40B4-BE49-F238E27FC236}">
                <a16:creationId xmlns:a16="http://schemas.microsoft.com/office/drawing/2014/main" id="{064DF6EE-BC6C-9E3A-DA85-32262136C525}"/>
              </a:ext>
            </a:extLst>
          </p:cNvPr>
          <p:cNvSpPr/>
          <p:nvPr/>
        </p:nvSpPr>
        <p:spPr>
          <a:xfrm>
            <a:off x="2398029" y="2973314"/>
            <a:ext cx="242225" cy="25433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90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6.9.1 DAO </a:t>
            </a:r>
            <a:r>
              <a:rPr lang="ko-KR" altLang="en-US" sz="1400" b="1">
                <a:solidFill>
                  <a:srgbClr val="7030A0"/>
                </a:solidFill>
              </a:rPr>
              <a:t>클래스 생성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27" y="2704999"/>
            <a:ext cx="10118145" cy="323165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>
                <a:latin typeface="Consolas"/>
              </a:rPr>
              <a:t>@Override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public Optional&lt;T&gt; findById(ID id)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Assert.notNull(id, ID_MUST_NOT_BE_NULL);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Class&lt;T&gt; domainType = getDomainClass();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if(metadata == null)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return Optional.ofNullable(em.find(domainType, id));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LockModeType type = metadata.getLockModeType();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Map&lt;String, Object&gt; hints = new HashMap&lt;&gt;();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getQueryHints().withFetchGraphs(em).forEach(hints::put);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return Optional.ofNullable(type == null ? em.find(domainType, id, hints) : em.find(domainType, id, type, hints));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511" y="1303729"/>
            <a:ext cx="8274475" cy="1289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83639" y="1996273"/>
            <a:ext cx="152408" cy="2603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9166" y="5895943"/>
            <a:ext cx="8090316" cy="596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순서도: 다중 문서 3"/>
          <p:cNvSpPr/>
          <p:nvPr/>
        </p:nvSpPr>
        <p:spPr>
          <a:xfrm>
            <a:off x="915814" y="2473953"/>
            <a:ext cx="242225" cy="25433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738648" y="5895943"/>
            <a:ext cx="0" cy="5969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738648" y="5895943"/>
            <a:ext cx="53447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0" y="2469284"/>
            <a:ext cx="4517159" cy="824461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Optional&lt;T&gt; 클래스를 사용해 NPE(NullPointerException)를 방지할 수 있도록 도와준다. Optional&lt;T&gt;는 null이 올 수 있는 값을 감싸는 Wrapper 클래스로, 참조하더라도 NPE가 발생하지 않도록 도와준다.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6.9.1 DAO </a:t>
            </a:r>
            <a:r>
              <a:rPr lang="ko-KR" altLang="en-US" sz="1400" b="1">
                <a:solidFill>
                  <a:srgbClr val="7030A0"/>
                </a:solidFill>
              </a:rPr>
              <a:t>클래스 생성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/>
              <a:t>다음으로 업데이트 메서드를 구현한다</a:t>
            </a:r>
            <a:r>
              <a:rPr lang="en-US" altLang="ko-KR" sz="1400" b="1"/>
              <a:t>. </a:t>
            </a:r>
            <a:r>
              <a:rPr lang="ko-KR" altLang="en-US" sz="1400" b="1"/>
              <a:t>여기서는 </a:t>
            </a:r>
            <a:r>
              <a:rPr lang="en-US" altLang="ko-KR" sz="1400" b="1"/>
              <a:t>Product </a:t>
            </a:r>
            <a:r>
              <a:rPr lang="ko-KR" altLang="en-US" sz="1400" b="1"/>
              <a:t>데이터의 상품명을 업데이트하는 기능을 구현한다</a:t>
            </a:r>
            <a:r>
              <a:rPr lang="en-US" altLang="ko-KR" sz="1400" b="1"/>
              <a:t>. </a:t>
            </a:r>
            <a:r>
              <a:rPr lang="ko-KR" altLang="en-US" sz="1400" b="1"/>
              <a:t>업데이트 메서드에 해당하는 </a:t>
            </a:r>
            <a:r>
              <a:rPr lang="en-US" altLang="ko-KR" sz="1400" b="1"/>
              <a:t>updateProductName() </a:t>
            </a:r>
            <a:r>
              <a:rPr lang="ko-KR" altLang="en-US" sz="1400" b="1"/>
              <a:t>메서드는 아래와 같이 작성할 수 있다</a:t>
            </a:r>
            <a:r>
              <a:rPr lang="en-US" altLang="ko-KR" sz="1400" b="1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6914" y="2181156"/>
            <a:ext cx="10118145" cy="337953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 dirty="0">
                <a:latin typeface="Consolas"/>
              </a:rPr>
              <a:t>@Override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public Product </a:t>
            </a:r>
            <a:r>
              <a:rPr lang="en-US" altLang="ko-KR" sz="1200" dirty="0" err="1">
                <a:latin typeface="Consolas"/>
              </a:rPr>
              <a:t>updateProductName</a:t>
            </a:r>
            <a:r>
              <a:rPr lang="en-US" altLang="ko-KR" sz="1200" dirty="0">
                <a:latin typeface="Consolas"/>
              </a:rPr>
              <a:t>(Long number, String name) throws Exception {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Optional&lt;Product&gt; </a:t>
            </a:r>
            <a:r>
              <a:rPr lang="en-US" altLang="ko-KR" sz="1200" dirty="0" err="1">
                <a:latin typeface="Consolas"/>
              </a:rPr>
              <a:t>selectedProduct</a:t>
            </a:r>
            <a:r>
              <a:rPr lang="en-US" altLang="ko-KR" sz="1200" dirty="0">
                <a:latin typeface="Consolas"/>
              </a:rPr>
              <a:t> = </a:t>
            </a:r>
            <a:r>
              <a:rPr lang="en-US" altLang="ko-KR" sz="1200" dirty="0" err="1">
                <a:latin typeface="Consolas"/>
              </a:rPr>
              <a:t>productRepository.findById</a:t>
            </a:r>
            <a:r>
              <a:rPr lang="en-US" altLang="ko-KR" sz="1200" dirty="0">
                <a:latin typeface="Consolas"/>
              </a:rPr>
              <a:t>(number);</a:t>
            </a:r>
          </a:p>
          <a:p>
            <a:pPr algn="l">
              <a:defRPr/>
            </a:pPr>
            <a:endParaRPr lang="en-US" altLang="ko-KR" sz="1200" dirty="0">
              <a:latin typeface="Consolas"/>
            </a:endParaRP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Product </a:t>
            </a:r>
            <a:r>
              <a:rPr lang="en-US" altLang="ko-KR" sz="1200" dirty="0" err="1">
                <a:latin typeface="Consolas"/>
              </a:rPr>
              <a:t>updatedProduct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if(</a:t>
            </a:r>
            <a:r>
              <a:rPr lang="en-US" altLang="ko-KR" sz="1200" dirty="0" err="1">
                <a:latin typeface="Consolas"/>
              </a:rPr>
              <a:t>selectedProduct.isPresent</a:t>
            </a:r>
            <a:r>
              <a:rPr lang="en-US" altLang="ko-KR" sz="1200" dirty="0">
                <a:latin typeface="Consolas"/>
              </a:rPr>
              <a:t>()) {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Product </a:t>
            </a:r>
            <a:r>
              <a:rPr lang="en-US" altLang="ko-KR" sz="1200" dirty="0" err="1">
                <a:latin typeface="Consolas"/>
              </a:rPr>
              <a:t>product</a:t>
            </a:r>
            <a:r>
              <a:rPr lang="en-US" altLang="ko-KR" sz="1200" dirty="0">
                <a:latin typeface="Consolas"/>
              </a:rPr>
              <a:t> = </a:t>
            </a:r>
            <a:r>
              <a:rPr lang="en-US" altLang="ko-KR" sz="1200" dirty="0" err="1">
                <a:latin typeface="Consolas"/>
              </a:rPr>
              <a:t>selectedProduct.get</a:t>
            </a:r>
            <a:r>
              <a:rPr lang="en-US" altLang="ko-KR" sz="1200" dirty="0">
                <a:latin typeface="Consolas"/>
              </a:rPr>
              <a:t>();</a:t>
            </a:r>
          </a:p>
          <a:p>
            <a:pPr algn="l">
              <a:defRPr/>
            </a:pPr>
            <a:endParaRPr lang="en-US" altLang="ko-KR" sz="1200" dirty="0">
              <a:latin typeface="Consolas"/>
            </a:endParaRP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product.setName</a:t>
            </a:r>
            <a:r>
              <a:rPr lang="en-US" altLang="ko-KR" sz="1200" dirty="0">
                <a:latin typeface="Consolas"/>
              </a:rPr>
              <a:t>(name);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product.setUpdatedAt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LocalDateTime.now</a:t>
            </a:r>
            <a:r>
              <a:rPr lang="en-US" altLang="ko-KR" sz="1200" dirty="0">
                <a:latin typeface="Consolas"/>
              </a:rPr>
              <a:t>());</a:t>
            </a:r>
          </a:p>
          <a:p>
            <a:pPr algn="l">
              <a:defRPr/>
            </a:pPr>
            <a:endParaRPr lang="en-US" altLang="ko-KR" sz="1200" dirty="0">
              <a:latin typeface="Consolas"/>
            </a:endParaRP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updatedProduct</a:t>
            </a:r>
            <a:r>
              <a:rPr lang="en-US" altLang="ko-KR" sz="1200" dirty="0">
                <a:latin typeface="Consolas"/>
              </a:rPr>
              <a:t> = </a:t>
            </a:r>
            <a:r>
              <a:rPr lang="en-US" altLang="ko-KR" sz="1200" dirty="0" err="1">
                <a:latin typeface="Consolas"/>
              </a:rPr>
              <a:t>productRepository.</a:t>
            </a:r>
            <a:r>
              <a:rPr lang="en-US" altLang="ko-KR" sz="1200" b="1" dirty="0" err="1">
                <a:solidFill>
                  <a:srgbClr val="FF0000"/>
                </a:solidFill>
                <a:latin typeface="Consolas"/>
              </a:rPr>
              <a:t>save</a:t>
            </a:r>
            <a:r>
              <a:rPr lang="en-US" altLang="ko-KR" sz="1200" b="1" dirty="0">
                <a:solidFill>
                  <a:srgbClr val="FF0000"/>
                </a:solidFill>
                <a:latin typeface="Consolas"/>
              </a:rPr>
              <a:t>(product)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} else {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throw new Exception();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200" dirty="0">
              <a:latin typeface="Consolas"/>
            </a:endParaRP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return </a:t>
            </a:r>
            <a:r>
              <a:rPr lang="en-US" altLang="ko-KR" sz="1200" dirty="0" err="1">
                <a:latin typeface="Consolas"/>
              </a:rPr>
              <a:t>updatedProduct</a:t>
            </a:r>
            <a:r>
              <a:rPr lang="en-US" altLang="ko-KR" sz="1200" dirty="0"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24873" y="2436801"/>
            <a:ext cx="2000353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995986" y="4508301"/>
            <a:ext cx="4899098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JPA에서는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값을 갱신할 때 다른 메서드와 다르게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update라는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키워드 사용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X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위 코드에서는 영속성 컨텍스트를 활용하여 값 갱신, 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find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()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메서드를 통해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DB에서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값을 가져오면 가져온 객체가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영속성 컨텍스트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에 추가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영속성 컨텍스트가 유지되는 상황에서 객체의 값을 변경하고 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다시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save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()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를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 실행하면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JPA에서는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ea typeface="-apple-system"/>
              </a:rPr>
              <a:t> 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더티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체크라고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  <a:ea typeface="Fira Mono"/>
              </a:rPr>
              <a:t> 하는 변경 감지 수행</a:t>
            </a:r>
            <a:endParaRPr kumimoji="0" lang="ko-KR" altLang="ko-KR" sz="1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6.9.1 DAO </a:t>
            </a:r>
            <a:r>
              <a:rPr lang="ko-KR" altLang="en-US" sz="1400" b="1">
                <a:solidFill>
                  <a:srgbClr val="7030A0"/>
                </a:solidFill>
              </a:rPr>
              <a:t>클래스 생성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2633" y="2681219"/>
            <a:ext cx="10118145" cy="228892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>
                <a:latin typeface="Consolas"/>
              </a:rPr>
              <a:t>@Transactional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@Override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public &lt;S extends T&gt; S save(S entity)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Assert.notNull(entity, "Entity must not be null.");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if(entityInformation.isNew(entity))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em.persist(entity);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return entity;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} else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return em.merge(entity);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0510" y="1323081"/>
            <a:ext cx="8988485" cy="11678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1499" y="5194235"/>
            <a:ext cx="8242724" cy="749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순서도: 다중 문서 3"/>
          <p:cNvSpPr/>
          <p:nvPr/>
        </p:nvSpPr>
        <p:spPr>
          <a:xfrm>
            <a:off x="791026" y="2552964"/>
            <a:ext cx="242225" cy="25433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6433" y="2526339"/>
            <a:ext cx="2774505" cy="197677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015999" y="6163829"/>
            <a:ext cx="5440797" cy="29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solidFill>
                  <a:srgbClr val="0000FF"/>
                </a:solidFill>
              </a:rPr>
              <a:t>flush()</a:t>
            </a:r>
            <a:r>
              <a:rPr lang="ko-KR" altLang="en-US" sz="1400" b="1">
                <a:solidFill>
                  <a:srgbClr val="0000FF"/>
                </a:solidFill>
              </a:rPr>
              <a:t>는 일종의 </a:t>
            </a:r>
            <a:r>
              <a:rPr lang="en-US" altLang="ko-KR" sz="1400" b="1">
                <a:solidFill>
                  <a:srgbClr val="0000FF"/>
                </a:solidFill>
              </a:rPr>
              <a:t>commit</a:t>
            </a:r>
            <a:r>
              <a:rPr lang="ko-KR" altLang="en-US" sz="1400" b="1">
                <a:solidFill>
                  <a:srgbClr val="0000FF"/>
                </a:solidFill>
              </a:rPr>
              <a:t> 으로써 </a:t>
            </a:r>
            <a:r>
              <a:rPr lang="en-US" altLang="ko-KR" sz="1400" b="1">
                <a:solidFill>
                  <a:srgbClr val="0000FF"/>
                </a:solidFill>
              </a:rPr>
              <a:t>DB</a:t>
            </a:r>
            <a:r>
              <a:rPr lang="ko-KR" altLang="en-US" sz="1400" b="1">
                <a:solidFill>
                  <a:srgbClr val="0000FF"/>
                </a:solidFill>
              </a:rPr>
              <a:t>에 저장하도록 한다</a:t>
            </a:r>
            <a:r>
              <a:rPr lang="en-US" altLang="ko-KR" sz="1400" b="1">
                <a:solidFill>
                  <a:srgbClr val="0000FF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6.9.1 DAO </a:t>
            </a:r>
            <a:r>
              <a:rPr lang="ko-KR" altLang="en-US" sz="1400" b="1" dirty="0">
                <a:solidFill>
                  <a:srgbClr val="7030A0"/>
                </a:solidFill>
              </a:rPr>
              <a:t>클래스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다음으로 삭제 메서드를 구현한다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삭제 메서드에 해당하는 </a:t>
            </a:r>
            <a:r>
              <a:rPr lang="en-US" altLang="ko-KR" sz="1400" b="1" dirty="0" err="1"/>
              <a:t>deleteProduct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메서드는 아래와 같다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데이터베이스의 레코드를 삭제하기 위해서는 삭제하고자 하는 레코드와 </a:t>
            </a:r>
            <a:r>
              <a:rPr lang="ko-KR" altLang="en-US" sz="1400" b="1" dirty="0" err="1"/>
              <a:t>매핑된</a:t>
            </a:r>
            <a:r>
              <a:rPr lang="ko-KR" altLang="en-US" sz="1400" b="1" dirty="0"/>
              <a:t> 영속 객체를 영속성 컨텍스트에 가져와야 한다</a:t>
            </a:r>
            <a:r>
              <a:rPr lang="en-US" altLang="ko-KR" sz="1400" b="1" dirty="0"/>
              <a:t>. </a:t>
            </a:r>
            <a:r>
              <a:rPr lang="en-US" altLang="ko-KR" sz="1400" b="1" dirty="0" err="1"/>
              <a:t>deleteProduct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메서드는 </a:t>
            </a:r>
            <a:r>
              <a:rPr lang="en-US" altLang="ko-KR" sz="1400" b="1" dirty="0" err="1"/>
              <a:t>findById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메서드를 통해 객체를 가져오는 작업을 수행하고 </a:t>
            </a:r>
            <a:r>
              <a:rPr lang="en-US" altLang="ko-KR" sz="1400" b="1" dirty="0"/>
              <a:t>delete() </a:t>
            </a:r>
            <a:r>
              <a:rPr lang="ko-KR" altLang="en-US" sz="1400" b="1" dirty="0"/>
              <a:t>메서드를 통해 해당 객체를 삭제하게끔 삭제 요청을 한다</a:t>
            </a:r>
            <a:r>
              <a:rPr lang="en-US" altLang="ko-KR" sz="1400" b="1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29C09-F341-9F3E-859E-FE4ABF7B09BB}"/>
              </a:ext>
            </a:extLst>
          </p:cNvPr>
          <p:cNvSpPr txBox="1"/>
          <p:nvPr/>
        </p:nvSpPr>
        <p:spPr>
          <a:xfrm>
            <a:off x="915483" y="1759675"/>
            <a:ext cx="10118145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deleteProduct</a:t>
            </a:r>
            <a:r>
              <a:rPr lang="en-US" altLang="ko-KR" sz="1200" dirty="0">
                <a:latin typeface="Consolas" panose="020B0609020204030204" pitchFamily="49" charset="0"/>
              </a:rPr>
              <a:t>(Long number) throws Exception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Optional</a:t>
            </a:r>
            <a:r>
              <a:rPr lang="en-US" altLang="ko-KR" sz="1200" dirty="0">
                <a:latin typeface="Consolas" panose="020B0609020204030204" pitchFamily="49" charset="0"/>
              </a:rPr>
              <a:t>&lt;Product&gt; </a:t>
            </a:r>
            <a:r>
              <a:rPr lang="en-US" altLang="ko-KR" sz="1200" dirty="0" err="1">
                <a:latin typeface="Consolas" panose="020B0609020204030204" pitchFamily="49" charset="0"/>
              </a:rPr>
              <a:t>selectedProduct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productRepository.findById</a:t>
            </a:r>
            <a:r>
              <a:rPr lang="en-US" altLang="ko-KR" sz="1200" dirty="0">
                <a:latin typeface="Consolas" panose="020B0609020204030204" pitchFamily="49" charset="0"/>
              </a:rPr>
              <a:t>(number);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if(</a:t>
            </a:r>
            <a:r>
              <a:rPr lang="en-US" altLang="ko-KR" sz="1200" dirty="0" err="1">
                <a:latin typeface="Consolas" panose="020B0609020204030204" pitchFamily="49" charset="0"/>
              </a:rPr>
              <a:t>selectedProduct.</a:t>
            </a:r>
            <a:r>
              <a:rPr lang="en-US" altLang="ko-KR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isPresent</a:t>
            </a:r>
            <a:r>
              <a:rPr lang="en-US" altLang="ko-KR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Product </a:t>
            </a:r>
            <a:r>
              <a:rPr lang="en-US" altLang="ko-KR" sz="1200" dirty="0" err="1">
                <a:latin typeface="Consolas" panose="020B0609020204030204" pitchFamily="49" charset="0"/>
              </a:rPr>
              <a:t>product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selectedProduct.get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productRepository.delete</a:t>
            </a:r>
            <a:r>
              <a:rPr lang="en-US" altLang="ko-KR" sz="1200" dirty="0">
                <a:latin typeface="Consolas" panose="020B0609020204030204" pitchFamily="49" charset="0"/>
              </a:rPr>
              <a:t>(product);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} else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throw new Exception();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37EB5C-44EA-8AB0-BC7D-225027403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854" y="2001033"/>
            <a:ext cx="2000353" cy="4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8806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6.9.1 DAO </a:t>
            </a:r>
            <a:r>
              <a:rPr lang="ko-KR" altLang="en-US" sz="1400" b="1" dirty="0">
                <a:solidFill>
                  <a:srgbClr val="7030A0"/>
                </a:solidFill>
              </a:rPr>
              <a:t>클래스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Optional </a:t>
            </a:r>
            <a:r>
              <a:rPr lang="ko-KR" altLang="en-US" sz="1400" b="1" dirty="0">
                <a:solidFill>
                  <a:srgbClr val="FF0000"/>
                </a:solidFill>
              </a:rPr>
              <a:t>클래스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1. </a:t>
            </a:r>
            <a:r>
              <a:rPr lang="en-US" altLang="ko-KR" sz="1400" b="1" dirty="0" err="1"/>
              <a:t>java.util.Optional</a:t>
            </a:r>
            <a:r>
              <a:rPr lang="en-US" altLang="ko-KR" sz="1400" b="1" dirty="0"/>
              <a:t>&lt;T&gt; </a:t>
            </a:r>
            <a:r>
              <a:rPr lang="ko-KR" altLang="en-US" sz="1400" b="1" dirty="0"/>
              <a:t>클래스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Optional&lt;T&gt; </a:t>
            </a:r>
            <a:r>
              <a:rPr lang="ko-KR" altLang="en-US" sz="1400" b="1" dirty="0"/>
              <a:t>클래스는 </a:t>
            </a:r>
            <a:r>
              <a:rPr lang="en-US" altLang="ko-KR" sz="1400" b="1" dirty="0"/>
              <a:t>Integer</a:t>
            </a:r>
            <a:r>
              <a:rPr lang="ko-KR" altLang="en-US" sz="1400" b="1" dirty="0"/>
              <a:t>나 </a:t>
            </a:r>
            <a:r>
              <a:rPr lang="en-US" altLang="ko-KR" sz="1400" b="1" dirty="0"/>
              <a:t>Double </a:t>
            </a:r>
            <a:r>
              <a:rPr lang="ko-KR" altLang="en-US" sz="1400" b="1" dirty="0"/>
              <a:t>클래스처럼 </a:t>
            </a:r>
            <a:r>
              <a:rPr lang="en-US" altLang="ko-KR" sz="1400" b="1" dirty="0"/>
              <a:t>'T'</a:t>
            </a:r>
            <a:r>
              <a:rPr lang="ko-KR" altLang="en-US" sz="1400" b="1" dirty="0"/>
              <a:t>타입의 객체를 포장해 주는 래퍼 클래스</a:t>
            </a:r>
            <a:r>
              <a:rPr lang="en-US" altLang="ko-KR" sz="1400" b="1" dirty="0"/>
              <a:t>(Wrapper class)</a:t>
            </a:r>
            <a:r>
              <a:rPr lang="ko-KR" altLang="en-US" sz="1400" b="1" dirty="0"/>
              <a:t>이다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따라서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인스턴스는 모든 타입의 참조 변수를 저장할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이런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객체를 사용하면 예상치 못한 </a:t>
            </a:r>
            <a:r>
              <a:rPr lang="en-US" altLang="ko-KR" sz="1400" b="1" dirty="0" err="1"/>
              <a:t>NullPointerException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예외를 제공되는 메소드로 간단히 회피할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복잡한 조건문 없이도 널</a:t>
            </a:r>
            <a:r>
              <a:rPr lang="en-US" altLang="ko-KR" sz="1400" b="1" dirty="0"/>
              <a:t>(null) </a:t>
            </a:r>
            <a:r>
              <a:rPr lang="ko-KR" altLang="en-US" sz="1400" b="1" dirty="0"/>
              <a:t>값으로 인해 발생하는 예외를 처리할 수 있게 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2. Optional </a:t>
            </a:r>
            <a:r>
              <a:rPr lang="ko-KR" altLang="en-US" sz="1400" b="1" dirty="0"/>
              <a:t>객체의 생성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of() </a:t>
            </a:r>
            <a:r>
              <a:rPr lang="ko-KR" altLang="en-US" sz="1400" b="1" dirty="0"/>
              <a:t>메소드나 </a:t>
            </a:r>
            <a:r>
              <a:rPr lang="en-US" altLang="ko-KR" sz="1400" b="1" dirty="0" err="1"/>
              <a:t>ofNullable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메소드를 사용하여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객체를 생성할 수 있다</a:t>
            </a:r>
            <a:r>
              <a:rPr lang="en-US" altLang="ko-KR" sz="1400" b="1" dirty="0"/>
              <a:t>. of() </a:t>
            </a:r>
            <a:r>
              <a:rPr lang="ko-KR" altLang="en-US" sz="1400" b="1" dirty="0"/>
              <a:t>메소드는 </a:t>
            </a:r>
            <a:r>
              <a:rPr lang="en-US" altLang="ko-KR" sz="1400" b="1" dirty="0"/>
              <a:t>null</a:t>
            </a:r>
            <a:r>
              <a:rPr lang="ko-KR" altLang="en-US" sz="1400" b="1" dirty="0"/>
              <a:t>이 아닌 명시된 값을 가지는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객체를 반환한다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만약 </a:t>
            </a:r>
            <a:r>
              <a:rPr lang="en-US" altLang="ko-KR" sz="1400" b="1" dirty="0"/>
              <a:t>of() </a:t>
            </a:r>
            <a:r>
              <a:rPr lang="ko-KR" altLang="en-US" sz="1400" b="1" dirty="0"/>
              <a:t>메소드를 통해 생성된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객체에 </a:t>
            </a:r>
            <a:r>
              <a:rPr lang="en-US" altLang="ko-KR" sz="1400" b="1" dirty="0"/>
              <a:t>null</a:t>
            </a:r>
            <a:r>
              <a:rPr lang="ko-KR" altLang="en-US" sz="1400" b="1" dirty="0"/>
              <a:t>이 저장되면 </a:t>
            </a:r>
            <a:r>
              <a:rPr lang="en-US" altLang="ko-KR" sz="1400" b="1" dirty="0" err="1"/>
              <a:t>NullPointerException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예외가 발생한다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따라서 만약 참조 변수의 값이 만에 하나 </a:t>
            </a:r>
            <a:r>
              <a:rPr lang="en-US" altLang="ko-KR" sz="1400" b="1" dirty="0"/>
              <a:t>null</a:t>
            </a:r>
            <a:r>
              <a:rPr lang="ko-KR" altLang="en-US" sz="1400" b="1" dirty="0"/>
              <a:t>이 될 가능성이 있다면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ofNullable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메소드를 사용하여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객체를 생성하는 것이 좋다</a:t>
            </a:r>
            <a:r>
              <a:rPr lang="en-US" altLang="ko-KR" sz="1400" b="1" dirty="0"/>
              <a:t>. </a:t>
            </a:r>
            <a:r>
              <a:rPr lang="en-US" altLang="ko-KR" sz="1400" b="1" dirty="0" err="1"/>
              <a:t>ofNullable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메소드는 명시된 값이 </a:t>
            </a:r>
            <a:r>
              <a:rPr lang="en-US" altLang="ko-KR" sz="1400" b="1" dirty="0"/>
              <a:t>null</a:t>
            </a:r>
            <a:r>
              <a:rPr lang="ko-KR" altLang="en-US" sz="1400" b="1" dirty="0"/>
              <a:t>이 아니면 명시된 값을 가지는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객체를 반환하며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명시된 값이 </a:t>
            </a:r>
            <a:r>
              <a:rPr lang="en-US" altLang="ko-KR" sz="1400" b="1" dirty="0"/>
              <a:t>null</a:t>
            </a:r>
            <a:r>
              <a:rPr lang="ko-KR" altLang="en-US" sz="1400" b="1" dirty="0"/>
              <a:t>이면 비어 있는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객체를 반환한다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0C6FF-71B8-45D1-4252-C7F33942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519" y="5604112"/>
            <a:ext cx="4603987" cy="60328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308860" y="1447800"/>
            <a:ext cx="3453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50"/>
                </a:solidFill>
              </a:rPr>
              <a:t>'null</a:t>
            </a:r>
            <a:r>
              <a:rPr lang="ko-KR" altLang="en-US" sz="1000" dirty="0">
                <a:solidFill>
                  <a:srgbClr val="00B050"/>
                </a:solidFill>
              </a:rPr>
              <a:t>일 수도 있는 객체</a:t>
            </a:r>
            <a:r>
              <a:rPr lang="en-US" altLang="ko-KR" sz="1000" dirty="0">
                <a:solidFill>
                  <a:srgbClr val="00B050"/>
                </a:solidFill>
              </a:rPr>
              <a:t>'</a:t>
            </a:r>
            <a:r>
              <a:rPr lang="ko-KR" altLang="en-US" sz="1000" dirty="0">
                <a:solidFill>
                  <a:srgbClr val="00B050"/>
                </a:solidFill>
              </a:rPr>
              <a:t>를 감싸는 일종의 </a:t>
            </a:r>
            <a:r>
              <a:rPr lang="en-US" altLang="ko-KR" sz="1000" dirty="0">
                <a:solidFill>
                  <a:srgbClr val="00B050"/>
                </a:solidFill>
              </a:rPr>
              <a:t>Wrapper </a:t>
            </a:r>
            <a:r>
              <a:rPr lang="ko-KR" altLang="en-US" sz="1000" dirty="0">
                <a:solidFill>
                  <a:srgbClr val="00B050"/>
                </a:solidFill>
              </a:rPr>
              <a:t>클래스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88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6.9.1 DAO </a:t>
            </a:r>
            <a:r>
              <a:rPr lang="ko-KR" altLang="en-US" sz="1400" b="1" dirty="0">
                <a:solidFill>
                  <a:srgbClr val="7030A0"/>
                </a:solidFill>
              </a:rPr>
              <a:t>클래스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3. Optional </a:t>
            </a:r>
            <a:r>
              <a:rPr lang="ko-KR" altLang="en-US" sz="1400" b="1" dirty="0"/>
              <a:t>객체에 접근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get() </a:t>
            </a:r>
            <a:r>
              <a:rPr lang="ko-KR" altLang="en-US" sz="1400" b="1" dirty="0"/>
              <a:t>메소드를 사용하면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객체에 저장된 값에 접근할 수 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만약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객체에 저장된 값이 </a:t>
            </a:r>
            <a:r>
              <a:rPr lang="en-US" altLang="ko-KR" sz="1400" b="1" dirty="0"/>
              <a:t>null</a:t>
            </a:r>
            <a:r>
              <a:rPr lang="ko-KR" altLang="en-US" sz="1400" b="1" dirty="0"/>
              <a:t>이면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NoSuchElementException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예외가 발생한다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따라서 </a:t>
            </a:r>
            <a:r>
              <a:rPr lang="en-US" altLang="ko-KR" sz="1400" b="1" dirty="0"/>
              <a:t>get() </a:t>
            </a:r>
            <a:r>
              <a:rPr lang="ko-KR" altLang="en-US" sz="1400" b="1" dirty="0"/>
              <a:t>메소드를 호출하기 전에 </a:t>
            </a:r>
            <a:r>
              <a:rPr lang="en-US" altLang="ko-KR" sz="1400" b="1" dirty="0" err="1"/>
              <a:t>isPresent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메소드를 사용하여 </a:t>
            </a:r>
            <a:r>
              <a:rPr lang="en-US" altLang="ko-KR" sz="1400" b="1" dirty="0"/>
              <a:t>Optional </a:t>
            </a:r>
            <a:r>
              <a:rPr lang="ko-KR" altLang="en-US" sz="1400" b="1" dirty="0"/>
              <a:t>객체에 저장된 값이 </a:t>
            </a:r>
            <a:r>
              <a:rPr lang="en-US" altLang="ko-KR" sz="1400" b="1" dirty="0"/>
              <a:t>null</a:t>
            </a:r>
            <a:r>
              <a:rPr lang="ko-KR" altLang="en-US" sz="1400" b="1" dirty="0"/>
              <a:t>인지 아닌지를 먼저 확인한 후 호출하는 것이 좋다</a:t>
            </a:r>
            <a:r>
              <a:rPr lang="en-US" altLang="ko-KR" sz="1400" b="1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622E77-0A9B-144C-B974-923A049B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98" y="2970987"/>
            <a:ext cx="4610337" cy="13399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643604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6.9.1 DAO </a:t>
            </a:r>
            <a:r>
              <a:rPr lang="ko-KR" altLang="en-US" sz="1400" b="1">
                <a:solidFill>
                  <a:srgbClr val="7030A0"/>
                </a:solidFill>
              </a:rPr>
              <a:t>클래스 생성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/>
              <a:t>SimpleJpaRepository</a:t>
            </a:r>
            <a:r>
              <a:rPr lang="ko-KR" altLang="en-US" sz="1400" b="1"/>
              <a:t>의 </a:t>
            </a:r>
            <a:r>
              <a:rPr lang="en-US" altLang="ko-KR" sz="1400" b="1"/>
              <a:t>delete() </a:t>
            </a:r>
            <a:r>
              <a:rPr lang="ko-KR" altLang="en-US" sz="1400" b="1"/>
              <a:t>메서드는 아래와 같다</a:t>
            </a:r>
            <a:r>
              <a:rPr lang="en-US" altLang="ko-KR" sz="1400" b="1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5483" y="1759675"/>
            <a:ext cx="10118145" cy="415498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>
                <a:latin typeface="Consolas"/>
              </a:rPr>
              <a:t>@Override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@Transactional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@SuppressWarnings("unchecked")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public void delete(T entity)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Assert.notNull(entity, "Entity must not be null!");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if (entityInformation.isNew(entity))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return;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Class&lt;?&gt; type = ProxyUtils.getUserClass(entity);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T existing = (T) em.find(type, entityInformation.getId(entity));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// if the entity to be deleted doesn't exist, delete is a NOOP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if (existing == null)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return;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em.remove(em.contains(entity) ? entity : em.merge(entity));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}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4868" y="5856266"/>
            <a:ext cx="8268125" cy="831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228725" y="5422106"/>
            <a:ext cx="5100638" cy="30758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429250" y="5729695"/>
            <a:ext cx="150019" cy="1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순서도: 다중 문서 3"/>
          <p:cNvSpPr/>
          <p:nvPr/>
        </p:nvSpPr>
        <p:spPr>
          <a:xfrm>
            <a:off x="717087" y="1713744"/>
            <a:ext cx="242225" cy="25433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91909" y="1473487"/>
            <a:ext cx="5230090" cy="848708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@SuppressWarnings 어노테이션은 컴파일 경고를 사용하지 않도록 설정해주는 것으로 한마디로 이클립스에서 노란색 표시줄이 나타내는 것 즉, 경고를 제외시킬 때 사용한다.</a:t>
            </a:r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또한, 두 가지의 종류를 같이 사용할 때는 @SuppressWarnings({"unused", "unchecked"})처럼 객체 형식으로 묶어서 사용한다.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 DAO </a:t>
            </a:r>
            <a:r>
              <a:rPr lang="ko-KR" altLang="en-US" sz="1400" b="1" dirty="0">
                <a:solidFill>
                  <a:srgbClr val="7030A0"/>
                </a:solidFill>
              </a:rPr>
              <a:t>연동을 위한 컨트롤러와 서비스 설계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>
                <a:solidFill>
                  <a:srgbClr val="7030A0"/>
                </a:solidFill>
              </a:rPr>
              <a:t>앞에서 설계한 구성 요소들을 클라이언트의 요청과 연결하려면 컨트롤러와 서비스를 생성해야 한다</a:t>
            </a:r>
            <a:r>
              <a:rPr lang="en-US" altLang="ko-KR" sz="1400" b="1" dirty="0">
                <a:solidFill>
                  <a:srgbClr val="7030A0"/>
                </a:solidFill>
              </a:rPr>
              <a:t>. </a:t>
            </a:r>
            <a:r>
              <a:rPr lang="ko-KR" altLang="en-US" sz="1400" b="1" dirty="0">
                <a:solidFill>
                  <a:srgbClr val="7030A0"/>
                </a:solidFill>
              </a:rPr>
              <a:t>이를 위해 먼저 </a:t>
            </a:r>
            <a:r>
              <a:rPr lang="en-US" altLang="ko-KR" sz="1400" b="1" dirty="0">
                <a:solidFill>
                  <a:srgbClr val="7030A0"/>
                </a:solidFill>
              </a:rPr>
              <a:t>DAO</a:t>
            </a:r>
            <a:r>
              <a:rPr lang="ko-KR" altLang="en-US" sz="1400" b="1" dirty="0">
                <a:solidFill>
                  <a:srgbClr val="7030A0"/>
                </a:solidFill>
              </a:rPr>
              <a:t>의 메서드를 호출하고 그 외 비즈니스 로직을 수행하는 서비스 레이어를 생성한 후 컨트롤러를 생성하겠다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6.10.1 </a:t>
            </a:r>
            <a:r>
              <a:rPr lang="ko-KR" altLang="en-US" sz="1400" b="1" dirty="0">
                <a:solidFill>
                  <a:srgbClr val="7030A0"/>
                </a:solidFill>
              </a:rPr>
              <a:t>서비스 클래스 만들기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CA6F7-BA57-F3F8-3626-A56367B1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72" y="2993761"/>
            <a:ext cx="8274475" cy="2248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DF9864-4E5F-EA71-A1BE-7E4521A1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203" y="1865615"/>
            <a:ext cx="2514729" cy="2495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370344-1F41-6AB0-E5EA-042C4A746BF4}"/>
              </a:ext>
            </a:extLst>
          </p:cNvPr>
          <p:cNvSpPr/>
          <p:nvPr/>
        </p:nvSpPr>
        <p:spPr>
          <a:xfrm>
            <a:off x="9767730" y="3472965"/>
            <a:ext cx="1889356" cy="7356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28B080C-4A15-03C6-D75B-92DC8379305A}"/>
              </a:ext>
            </a:extLst>
          </p:cNvPr>
          <p:cNvCxnSpPr/>
          <p:nvPr/>
        </p:nvCxnSpPr>
        <p:spPr>
          <a:xfrm>
            <a:off x="1659242" y="4753669"/>
            <a:ext cx="3990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24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6.10.1 </a:t>
            </a:r>
            <a:r>
              <a:rPr lang="ko-KR" altLang="en-US" sz="1400" b="1" dirty="0">
                <a:solidFill>
                  <a:srgbClr val="7030A0"/>
                </a:solidFill>
              </a:rPr>
              <a:t>서비스 클래스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서비스 인터페이스를 작성하기 전에 필요한 </a:t>
            </a:r>
            <a:r>
              <a:rPr lang="en-US" altLang="ko-KR" sz="1400" b="1" dirty="0"/>
              <a:t>DTO </a:t>
            </a:r>
            <a:r>
              <a:rPr lang="ko-KR" altLang="en-US" sz="1400" b="1" dirty="0"/>
              <a:t>클래스를 생성하겠다</a:t>
            </a:r>
            <a:r>
              <a:rPr lang="en-US" altLang="ko-KR" sz="1400" b="1" dirty="0"/>
              <a:t>. data </a:t>
            </a:r>
            <a:r>
              <a:rPr lang="ko-KR" altLang="en-US" sz="1400" b="1" dirty="0"/>
              <a:t>패키지 안에 </a:t>
            </a:r>
            <a:r>
              <a:rPr lang="en-US" altLang="ko-KR" sz="1400" b="1" dirty="0" err="1"/>
              <a:t>dto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패키지를 생성하고 </a:t>
            </a:r>
            <a:r>
              <a:rPr lang="en-US" altLang="ko-KR" sz="1400" b="1" dirty="0" err="1"/>
              <a:t>ProductDto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ProductResponseDto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클래스를 생성한다</a:t>
            </a:r>
            <a:r>
              <a:rPr lang="en-US" altLang="ko-KR" sz="1400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24E88-6362-5847-8002-DE4C0B253FE6}"/>
              </a:ext>
            </a:extLst>
          </p:cNvPr>
          <p:cNvSpPr txBox="1"/>
          <p:nvPr/>
        </p:nvSpPr>
        <p:spPr>
          <a:xfrm>
            <a:off x="4741472" y="1843915"/>
            <a:ext cx="4897488" cy="43396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com.springboot.jpa.data.dto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String name;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int price;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int stock;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public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(String name, int price, int stock)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this.name = name;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this.price</a:t>
            </a:r>
            <a:r>
              <a:rPr lang="en-US" altLang="ko-KR" sz="1200" dirty="0">
                <a:latin typeface="Consolas" panose="020B0609020204030204" pitchFamily="49" charset="0"/>
              </a:rPr>
              <a:t> = price;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this.stock</a:t>
            </a:r>
            <a:r>
              <a:rPr lang="en-US" altLang="ko-KR" sz="1200" dirty="0">
                <a:latin typeface="Consolas" panose="020B0609020204030204" pitchFamily="49" charset="0"/>
              </a:rPr>
              <a:t> = stock;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public String </a:t>
            </a:r>
            <a:r>
              <a:rPr lang="en-US" altLang="ko-KR" sz="1200" dirty="0" err="1">
                <a:latin typeface="Consolas" panose="020B0609020204030204" pitchFamily="49" charset="0"/>
              </a:rPr>
              <a:t>getName</a:t>
            </a:r>
            <a:r>
              <a:rPr lang="en-US" altLang="ko-KR" sz="1200" dirty="0"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return name;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setName</a:t>
            </a:r>
            <a:r>
              <a:rPr lang="en-US" altLang="ko-KR" sz="1200" dirty="0">
                <a:latin typeface="Consolas" panose="020B0609020204030204" pitchFamily="49" charset="0"/>
              </a:rPr>
              <a:t>(String name)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this.name = name;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                 :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CFED3D-4411-1F88-C1E4-1994E9DA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65" y="2225076"/>
            <a:ext cx="2019300" cy="733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533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 </a:t>
            </a:r>
            <a:r>
              <a:rPr lang="ko-KR" altLang="en-US" sz="1400" b="1" dirty="0">
                <a:solidFill>
                  <a:srgbClr val="7030A0"/>
                </a:solidFill>
              </a:rPr>
              <a:t>마리아</a:t>
            </a:r>
            <a:r>
              <a:rPr lang="en-US" altLang="ko-KR" sz="1400" b="1" dirty="0">
                <a:solidFill>
                  <a:srgbClr val="7030A0"/>
                </a:solidFill>
              </a:rPr>
              <a:t>DB </a:t>
            </a:r>
            <a:r>
              <a:rPr lang="ko-KR" altLang="en-US" sz="1400" b="1" dirty="0">
                <a:solidFill>
                  <a:srgbClr val="7030A0"/>
                </a:solidFill>
              </a:rPr>
              <a:t>설치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77878-99EA-D89B-7B9E-1E01B856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91" y="1090521"/>
            <a:ext cx="7825712" cy="4526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036337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6.10.1 </a:t>
            </a:r>
            <a:r>
              <a:rPr lang="ko-KR" altLang="en-US" sz="1400" b="1">
                <a:solidFill>
                  <a:srgbClr val="7030A0"/>
                </a:solidFill>
              </a:rPr>
              <a:t>서비스 클래스 만들기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9936" y="1074509"/>
            <a:ext cx="7094421" cy="44766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>
                <a:latin typeface="Consolas"/>
              </a:rPr>
              <a:t>public class ProductResponseDto {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</a:t>
            </a:r>
            <a:r>
              <a:rPr lang="en-US" altLang="ko-KR" sz="1200">
                <a:solidFill>
                  <a:srgbClr val="0000FF"/>
                </a:solidFill>
                <a:latin typeface="Consolas"/>
              </a:rPr>
              <a:t>private Long number;</a:t>
            </a: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private String name;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private int price;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private int stock;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public ProductResponseDto() {}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public ProductResponseDto(Long number, String name, int price, int stock)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this.number = number;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this.name = name;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this.price = price;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this.stock = stock;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public Long getNumber() 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return number;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200">
              <a:latin typeface="Consolas"/>
            </a:endParaRP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public void setNumber(Long number){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this.number = number;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200">
                <a:latin typeface="Consolas"/>
              </a:rPr>
              <a:t>                     :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1643" y="1576388"/>
            <a:ext cx="2114550" cy="676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6.10.1 </a:t>
            </a:r>
            <a:r>
              <a:rPr lang="ko-KR" altLang="en-US" sz="1400" b="1" dirty="0">
                <a:solidFill>
                  <a:srgbClr val="7030A0"/>
                </a:solidFill>
              </a:rPr>
              <a:t>서비스 클래스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이론 설명용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/>
              <a:t>필요에 따라 </a:t>
            </a:r>
            <a:r>
              <a:rPr lang="ko-KR" altLang="en-US" sz="1400" b="1" dirty="0" err="1"/>
              <a:t>빌더</a:t>
            </a:r>
            <a:r>
              <a:rPr lang="ko-KR" altLang="en-US" sz="1400" b="1" dirty="0"/>
              <a:t> 메서드와 </a:t>
            </a:r>
            <a:r>
              <a:rPr lang="en-US" altLang="ko-KR" sz="1400" b="1" dirty="0" err="1"/>
              <a:t>hashCode</a:t>
            </a:r>
            <a:r>
              <a:rPr lang="en-US" altLang="ko-KR" sz="1400" b="1" dirty="0"/>
              <a:t>/equals </a:t>
            </a:r>
            <a:r>
              <a:rPr lang="ko-KR" altLang="en-US" sz="1400" b="1" dirty="0"/>
              <a:t>메서드로 추가할 수 있다</a:t>
            </a:r>
            <a:r>
              <a:rPr lang="en-US" altLang="ko-KR" sz="1400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24E88-6362-5847-8002-DE4C0B253FE6}"/>
              </a:ext>
            </a:extLst>
          </p:cNvPr>
          <p:cNvSpPr txBox="1"/>
          <p:nvPr/>
        </p:nvSpPr>
        <p:spPr>
          <a:xfrm>
            <a:off x="3699153" y="3183774"/>
            <a:ext cx="5225143" cy="27084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public class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000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Long number;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String name;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int price;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int stock;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public static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ProductResponseDtoBuilder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builder() {</a:t>
            </a:r>
          </a:p>
          <a:p>
            <a:pPr algn="l"/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       return new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ProductResponseDtoBuilder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   public static class </a:t>
            </a:r>
            <a:r>
              <a:rPr lang="en-US" altLang="ko-KR" sz="10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ProductResponseDtoBuilder</a:t>
            </a:r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       private Long number;</a:t>
            </a:r>
          </a:p>
          <a:p>
            <a:pPr algn="l"/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       private String name;</a:t>
            </a:r>
          </a:p>
          <a:p>
            <a:pPr algn="l"/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       private int price;</a:t>
            </a:r>
          </a:p>
          <a:p>
            <a:pPr algn="l"/>
            <a:r>
              <a:rPr lang="en-US" altLang="ko-KR" sz="1000" dirty="0">
                <a:solidFill>
                  <a:srgbClr val="7030A0"/>
                </a:solidFill>
                <a:latin typeface="Consolas" panose="020B0609020204030204" pitchFamily="49" charset="0"/>
              </a:rPr>
              <a:t>        private int stock;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0A71BC-C334-2D3B-3E9B-B9E8C395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43" y="1828191"/>
            <a:ext cx="7842653" cy="1206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62C0DA-50F0-B993-97E8-972EAD3CE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43" y="3355182"/>
            <a:ext cx="2114550" cy="676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순서도: 다중 문서 3">
            <a:extLst>
              <a:ext uri="{FF2B5EF4-FFF2-40B4-BE49-F238E27FC236}">
                <a16:creationId xmlns:a16="http://schemas.microsoft.com/office/drawing/2014/main" id="{61CFF361-F844-0191-4D62-B4959043AC08}"/>
              </a:ext>
            </a:extLst>
          </p:cNvPr>
          <p:cNvSpPr/>
          <p:nvPr/>
        </p:nvSpPr>
        <p:spPr>
          <a:xfrm>
            <a:off x="3480314" y="3100846"/>
            <a:ext cx="242225" cy="25433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226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6.10.1 </a:t>
            </a:r>
            <a:r>
              <a:rPr lang="ko-KR" altLang="en-US" sz="1400" b="1">
                <a:solidFill>
                  <a:srgbClr val="7030A0"/>
                </a:solidFill>
              </a:rPr>
              <a:t>서비스 클래스 만들기</a:t>
            </a:r>
            <a:endParaRPr lang="en-US" altLang="ko-KR" sz="1400" b="1"/>
          </a:p>
        </p:txBody>
      </p:sp>
      <p:sp>
        <p:nvSpPr>
          <p:cNvPr id="5" name="TextBox 4"/>
          <p:cNvSpPr txBox="1"/>
          <p:nvPr/>
        </p:nvSpPr>
        <p:spPr>
          <a:xfrm>
            <a:off x="3461657" y="1014451"/>
            <a:ext cx="8182099" cy="512726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000">
                <a:latin typeface="Consolas"/>
              </a:rPr>
              <a:t>       </a:t>
            </a:r>
            <a:r>
              <a:rPr lang="en-US" altLang="ko-KR" sz="1000">
                <a:latin typeface="Consolas"/>
              </a:rPr>
              <a:t> </a:t>
            </a:r>
            <a:r>
              <a:rPr lang="en-US" altLang="ko-KR" sz="1000">
                <a:solidFill>
                  <a:srgbClr val="0000FF"/>
                </a:solidFill>
                <a:latin typeface="Consolas"/>
              </a:rPr>
              <a:t>ProductResponseDtoBuilder(){</a:t>
            </a:r>
          </a:p>
          <a:p>
            <a:pPr algn="l">
              <a:defRPr/>
            </a:pPr>
            <a:r>
              <a:rPr lang="en-US" altLang="ko-KR" sz="1000">
                <a:solidFill>
                  <a:srgbClr val="0000FF"/>
                </a:solidFill>
                <a:latin typeface="Consolas"/>
              </a:rPr>
              <a:t>        }</a:t>
            </a:r>
            <a:endParaRPr lang="en-US" altLang="ko-KR" sz="1000">
              <a:solidFill>
                <a:srgbClr val="7030A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public ProductResponseDtoBuilder number(Long number) {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    this.number = number;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    return this;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}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public ProductResponseDtoBuilder name(String name) {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    this.name = name;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    return this;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}</a:t>
            </a:r>
          </a:p>
          <a:p>
            <a:pPr algn="l">
              <a:defRPr/>
            </a:pPr>
            <a:endParaRPr lang="en-US" altLang="ko-KR" sz="1000">
              <a:solidFill>
                <a:srgbClr val="7030A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public ProductResponseDtoBuilder price(int price) {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    this.price = price;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    return this;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}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public ProductResponseDtoBuilder stock(int stock) {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    this.stock = stock;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    return this;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}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</a:t>
            </a:r>
            <a:r>
              <a:rPr lang="en-US" altLang="ko-KR" sz="1000">
                <a:solidFill>
                  <a:srgbClr val="0000FF"/>
                </a:solidFill>
                <a:latin typeface="Consolas"/>
              </a:rPr>
              <a:t>public ProductResponseDto build() {</a:t>
            </a:r>
          </a:p>
          <a:p>
            <a:pPr algn="l">
              <a:defRPr/>
            </a:pPr>
            <a:r>
              <a:rPr lang="en-US" altLang="ko-KR" sz="1000">
                <a:solidFill>
                  <a:srgbClr val="0000FF"/>
                </a:solidFill>
                <a:latin typeface="Consolas"/>
              </a:rPr>
              <a:t>            return new ProductResponseDto(number, name, price, stock);</a:t>
            </a:r>
          </a:p>
          <a:p>
            <a:pPr algn="l">
              <a:defRPr/>
            </a:pPr>
            <a:r>
              <a:rPr lang="en-US" altLang="ko-KR" sz="1000">
                <a:solidFill>
                  <a:srgbClr val="0000FF"/>
                </a:solidFill>
                <a:latin typeface="Consolas"/>
              </a:rPr>
              <a:t>        }</a:t>
            </a:r>
            <a:endParaRPr lang="en-US" altLang="ko-KR" sz="1000">
              <a:solidFill>
                <a:srgbClr val="7030A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public String toString() {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    return "ProductResponseDto.ProductResponseDtoBuilder(number=" + this.number + ", name=" + this.name + ", price =" + this.price + ", stock=" + this.stock + ")";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    }</a:t>
            </a:r>
          </a:p>
          <a:p>
            <a:pPr algn="l">
              <a:defRPr/>
            </a:pPr>
            <a:r>
              <a:rPr lang="en-US" altLang="ko-KR" sz="1000">
                <a:solidFill>
                  <a:srgbClr val="7030A0"/>
                </a:solidFill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000">
                <a:latin typeface="Consolas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6.10.1 </a:t>
            </a:r>
            <a:r>
              <a:rPr lang="ko-KR" altLang="en-US" sz="1400" b="1" dirty="0">
                <a:solidFill>
                  <a:srgbClr val="7030A0"/>
                </a:solidFill>
              </a:rPr>
              <a:t>서비스 클래스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그리고 서비스 인터페이스를 작성한다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기본적인 </a:t>
            </a:r>
            <a:r>
              <a:rPr lang="en-US" altLang="ko-KR" sz="1400" b="1" dirty="0"/>
              <a:t>CRUD</a:t>
            </a:r>
            <a:r>
              <a:rPr lang="ko-KR" altLang="en-US" sz="1400" b="1" dirty="0"/>
              <a:t>의 기능을 호출하기 위해 간단한 메서드를 정의하겠다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아래와 같이 코드를 작성한다</a:t>
            </a:r>
            <a:r>
              <a:rPr lang="en-US" altLang="ko-KR" sz="14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81DA8-66D0-F27B-2468-EA11A8B03FED}"/>
              </a:ext>
            </a:extLst>
          </p:cNvPr>
          <p:cNvSpPr txBox="1"/>
          <p:nvPr/>
        </p:nvSpPr>
        <p:spPr>
          <a:xfrm>
            <a:off x="3303846" y="2178989"/>
            <a:ext cx="7843838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public interface </a:t>
            </a:r>
            <a:r>
              <a:rPr lang="en-US" altLang="ko-KR" sz="1200" dirty="0" err="1">
                <a:latin typeface="Consolas" panose="020B0609020204030204" pitchFamily="49" charset="0"/>
              </a:rPr>
              <a:t>ProductService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getProduct</a:t>
            </a:r>
            <a:r>
              <a:rPr lang="en-US" altLang="ko-KR" sz="1200" dirty="0">
                <a:latin typeface="Consolas" panose="020B0609020204030204" pitchFamily="49" charset="0"/>
              </a:rPr>
              <a:t>(Long number);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saveProduct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changeProductName</a:t>
            </a:r>
            <a:r>
              <a:rPr lang="en-US" altLang="ko-KR" sz="1200" dirty="0">
                <a:latin typeface="Consolas" panose="020B0609020204030204" pitchFamily="49" charset="0"/>
              </a:rPr>
              <a:t>(Long number, String name) throws  Exception;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void </a:t>
            </a:r>
            <a:r>
              <a:rPr lang="en-US" altLang="ko-KR" sz="1200" dirty="0" err="1">
                <a:latin typeface="Consolas" panose="020B0609020204030204" pitchFamily="49" charset="0"/>
              </a:rPr>
              <a:t>deleteProduct</a:t>
            </a:r>
            <a:r>
              <a:rPr lang="en-US" altLang="ko-KR" sz="1200" dirty="0">
                <a:latin typeface="Consolas" panose="020B0609020204030204" pitchFamily="49" charset="0"/>
              </a:rPr>
              <a:t>(Long number) throws Exception;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686303-D3ED-75F0-F486-419D1EF4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16" y="2244971"/>
            <a:ext cx="1911448" cy="730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3004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6.10.1 </a:t>
            </a:r>
            <a:r>
              <a:rPr lang="ko-KR" altLang="en-US" sz="1400" b="1" dirty="0">
                <a:solidFill>
                  <a:srgbClr val="7030A0"/>
                </a:solidFill>
              </a:rPr>
              <a:t>서비스 클래스 만들기</a:t>
            </a:r>
            <a:endParaRPr lang="en-US" altLang="ko-KR" sz="1400" b="1" dirty="0">
              <a:solidFill>
                <a:srgbClr val="7030A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C33E54-E7E9-3CC4-0919-C509B497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04" y="1320078"/>
            <a:ext cx="8458200" cy="4467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0FD591-E4E7-4A77-415D-3BF08225B58A}"/>
              </a:ext>
            </a:extLst>
          </p:cNvPr>
          <p:cNvSpPr txBox="1"/>
          <p:nvPr/>
        </p:nvSpPr>
        <p:spPr>
          <a:xfrm>
            <a:off x="9256814" y="4322084"/>
            <a:ext cx="1947553" cy="16312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위 그림은 서비스와 </a:t>
            </a:r>
            <a:r>
              <a:rPr lang="en-US" altLang="ko-KR" sz="1000" b="1" dirty="0"/>
              <a:t>DAO</a:t>
            </a:r>
            <a:r>
              <a:rPr lang="ko-KR" altLang="en-US" sz="1000" b="1" dirty="0"/>
              <a:t>의 사이에서 엔티티로 데이터를 전달하는 것으로 표현했지만 회사나 개발 그룹 내 규정에 따라 </a:t>
            </a:r>
            <a:r>
              <a:rPr lang="en-US" altLang="ko-KR" sz="1000" b="1" dirty="0"/>
              <a:t>DTO</a:t>
            </a:r>
            <a:r>
              <a:rPr lang="ko-KR" altLang="en-US" sz="1000" b="1" dirty="0"/>
              <a:t>를 사용하기도 한다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위 구조는 각 레이어 사이의 큰 데이터의 전달을 표현한 것이고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단일 데이터나 소량의 데이터를 전달하는 경우 </a:t>
            </a:r>
            <a:r>
              <a:rPr lang="en-US" altLang="ko-KR" sz="1000" b="1" dirty="0"/>
              <a:t>DTO</a:t>
            </a:r>
            <a:r>
              <a:rPr lang="ko-KR" altLang="en-US" sz="1000" b="1" dirty="0"/>
              <a:t>나 엔티티를 사용하지 않기도 한다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D01B3F-24D3-C9F1-B765-00AA656F0C47}"/>
              </a:ext>
            </a:extLst>
          </p:cNvPr>
          <p:cNvCxnSpPr/>
          <p:nvPr/>
        </p:nvCxnSpPr>
        <p:spPr>
          <a:xfrm>
            <a:off x="1271682" y="3100482"/>
            <a:ext cx="79328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C18F0D-B323-60AE-5D78-85AEE4071196}"/>
              </a:ext>
            </a:extLst>
          </p:cNvPr>
          <p:cNvCxnSpPr/>
          <p:nvPr/>
        </p:nvCxnSpPr>
        <p:spPr>
          <a:xfrm>
            <a:off x="1247460" y="3342707"/>
            <a:ext cx="45780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443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6.10.1 </a:t>
            </a:r>
            <a:r>
              <a:rPr lang="ko-KR" altLang="en-US" sz="1400" b="1" dirty="0">
                <a:solidFill>
                  <a:srgbClr val="7030A0"/>
                </a:solidFill>
              </a:rPr>
              <a:t>서비스 클래스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지금까지는 서비스 인터페이스를 생성했다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이제 구현체 클래스를 작성해 보자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구현체 클래스의 기본 형태는 아래와 같다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7F7DF-E714-7A94-604B-FEAAAE06A13F}"/>
              </a:ext>
            </a:extLst>
          </p:cNvPr>
          <p:cNvSpPr txBox="1"/>
          <p:nvPr/>
        </p:nvSpPr>
        <p:spPr>
          <a:xfrm>
            <a:off x="961902" y="1759254"/>
            <a:ext cx="7125194" cy="47089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@Service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public class </a:t>
            </a:r>
            <a:r>
              <a:rPr lang="en-US" altLang="ko-KR" sz="1000" dirty="0" err="1">
                <a:latin typeface="Consolas" panose="020B0609020204030204" pitchFamily="49" charset="0"/>
              </a:rPr>
              <a:t>ProductServiceImpl</a:t>
            </a:r>
            <a:r>
              <a:rPr lang="en-US" altLang="ko-KR" sz="1000" dirty="0">
                <a:latin typeface="Consolas" panose="020B0609020204030204" pitchFamily="49" charset="0"/>
              </a:rPr>
              <a:t> implements </a:t>
            </a:r>
            <a:r>
              <a:rPr lang="en-US" altLang="ko-KR" sz="1000" dirty="0" err="1">
                <a:latin typeface="Consolas" panose="020B0609020204030204" pitchFamily="49" charset="0"/>
              </a:rPr>
              <a:t>ProductService</a:t>
            </a:r>
            <a:r>
              <a:rPr lang="en-US" altLang="ko-KR" sz="1000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ProductDAO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productDAO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@Autowired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public </a:t>
            </a:r>
            <a:r>
              <a:rPr lang="en-US" altLang="ko-KR" sz="1000" dirty="0" err="1">
                <a:latin typeface="Consolas" panose="020B0609020204030204" pitchFamily="49" charset="0"/>
              </a:rPr>
              <a:t>ProductServiceImpl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ProductDAO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productDAO</a:t>
            </a:r>
            <a:r>
              <a:rPr lang="en-US" altLang="ko-KR" sz="1000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    </a:t>
            </a:r>
            <a:r>
              <a:rPr lang="en-US" altLang="ko-KR" sz="1000" dirty="0" err="1">
                <a:latin typeface="Consolas" panose="020B0609020204030204" pitchFamily="49" charset="0"/>
              </a:rPr>
              <a:t>this.productDAO</a:t>
            </a:r>
            <a:r>
              <a:rPr lang="en-US" altLang="ko-KR" sz="1000" dirty="0">
                <a:latin typeface="Consolas" panose="020B0609020204030204" pitchFamily="49" charset="0"/>
              </a:rPr>
              <a:t> =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productDAO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}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@Override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public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getProduct</a:t>
            </a:r>
            <a:r>
              <a:rPr lang="en-US" altLang="ko-KR" sz="1000" dirty="0">
                <a:latin typeface="Consolas" panose="020B0609020204030204" pitchFamily="49" charset="0"/>
              </a:rPr>
              <a:t>(Long number) {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    return null;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}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@Override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public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saveProduct</a:t>
            </a:r>
            <a:r>
              <a:rPr lang="en-US" altLang="ko-KR" sz="1000" dirty="0">
                <a:latin typeface="Consolas" panose="020B0609020204030204" pitchFamily="49" charset="0"/>
              </a:rPr>
              <a:t>(</a:t>
            </a:r>
            <a:r>
              <a:rPr lang="en-US" altLang="ko-KR" sz="10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productDto</a:t>
            </a:r>
            <a:r>
              <a:rPr lang="en-US" altLang="ko-KR" sz="1000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    return null;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}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@Override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public </a:t>
            </a:r>
            <a:r>
              <a:rPr lang="en-US" altLang="ko-KR" sz="10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changeProductName</a:t>
            </a:r>
            <a:r>
              <a:rPr lang="en-US" altLang="ko-KR" sz="1000" dirty="0">
                <a:latin typeface="Consolas" panose="020B0609020204030204" pitchFamily="49" charset="0"/>
              </a:rPr>
              <a:t>(Long number, String name) throws Exception {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    return null;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}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@Override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public void </a:t>
            </a:r>
            <a:r>
              <a:rPr lang="en-US" altLang="ko-KR" sz="1000" dirty="0" err="1">
                <a:latin typeface="Consolas" panose="020B0609020204030204" pitchFamily="49" charset="0"/>
              </a:rPr>
              <a:t>deleteProduct</a:t>
            </a:r>
            <a:r>
              <a:rPr lang="en-US" altLang="ko-KR" sz="1000" dirty="0">
                <a:latin typeface="Consolas" panose="020B0609020204030204" pitchFamily="49" charset="0"/>
              </a:rPr>
              <a:t>(Long number) throws Exception {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248C90-0C9A-B3DB-4C19-7C6F2ECC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26" y="6041230"/>
            <a:ext cx="8337979" cy="571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4435F9-10C1-5DA7-71CF-9A2AC864E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676" y="1895455"/>
            <a:ext cx="1911448" cy="781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0581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6.10.1 </a:t>
            </a:r>
            <a:r>
              <a:rPr lang="ko-KR" altLang="en-US" sz="1400" b="1">
                <a:solidFill>
                  <a:srgbClr val="7030A0"/>
                </a:solidFill>
              </a:rPr>
              <a:t>서비스 클래스 만들기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/>
              <a:t>이제 오버라이딩된 메서드를 구현할 차례이다</a:t>
            </a:r>
            <a:r>
              <a:rPr lang="en-US" altLang="ko-KR" sz="1400" b="1"/>
              <a:t>. </a:t>
            </a:r>
            <a:r>
              <a:rPr lang="ko-KR" altLang="en-US" sz="1400" b="1"/>
              <a:t>먼저 조회 메서드에 해당하는 </a:t>
            </a:r>
            <a:r>
              <a:rPr lang="en-US" altLang="ko-KR" sz="1400" b="1"/>
              <a:t>getProduct() </a:t>
            </a:r>
            <a:r>
              <a:rPr lang="ko-KR" altLang="en-US" sz="1400" b="1"/>
              <a:t>메서드를 구현하겠다</a:t>
            </a:r>
            <a:r>
              <a:rPr lang="en-US" altLang="ko-KR" sz="1400" b="1"/>
              <a:t>. getProduct() </a:t>
            </a:r>
            <a:r>
              <a:rPr lang="ko-KR" altLang="en-US" sz="1400" b="1"/>
              <a:t>메서드는 아래와 같이 구현할 수 있다</a:t>
            </a:r>
            <a:r>
              <a:rPr lang="en-US" altLang="ko-KR" sz="1400" b="1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5652" y="2192703"/>
            <a:ext cx="7808025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400">
                <a:latin typeface="Consolas"/>
              </a:rPr>
              <a:t>@Override</a:t>
            </a:r>
          </a:p>
          <a:p>
            <a:pPr algn="l">
              <a:defRPr/>
            </a:pPr>
            <a:r>
              <a:rPr lang="en-US" altLang="ko-KR" sz="1400">
                <a:latin typeface="Consolas"/>
              </a:rPr>
              <a:t>public ProductResponseDto getProduct(Long number) {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 </a:t>
            </a:r>
            <a:r>
              <a:rPr lang="en-US" altLang="ko-KR" sz="1400">
                <a:solidFill>
                  <a:srgbClr val="FF0000"/>
                </a:solidFill>
                <a:latin typeface="Consolas"/>
              </a:rPr>
              <a:t>product</a:t>
            </a:r>
            <a:r>
              <a:rPr lang="en-US" altLang="ko-KR" sz="1400">
                <a:solidFill>
                  <a:srgbClr val="7030A0"/>
                </a:solidFill>
                <a:latin typeface="Consolas"/>
              </a:rPr>
              <a:t> = productDAO.selectProduct(number);</a:t>
            </a:r>
          </a:p>
          <a:p>
            <a:pPr algn="l">
              <a:defRPr/>
            </a:pPr>
            <a:endParaRPr lang="en-US" altLang="ko-KR" sz="1400">
              <a:solidFill>
                <a:srgbClr val="7030A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 productResponseDto = new ProductResponseDto();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productResponseDto.setNumber(product.getNumber());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productResponseDto.setName(product.getName());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productResponseDto.setPrice(product.getPrice());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productResponseDto.setStock(product.getStock());</a:t>
            </a:r>
          </a:p>
          <a:p>
            <a:pPr algn="l">
              <a:defRPr/>
            </a:pPr>
            <a:endParaRPr lang="en-US" altLang="ko-KR" sz="1400">
              <a:latin typeface="Consolas"/>
            </a:endParaRPr>
          </a:p>
          <a:p>
            <a:pPr algn="l">
              <a:defRPr/>
            </a:pPr>
            <a:r>
              <a:rPr lang="en-US" altLang="ko-KR" sz="1400">
                <a:latin typeface="Consolas"/>
              </a:rPr>
              <a:t>    return </a:t>
            </a:r>
            <a:r>
              <a:rPr lang="en-US" altLang="ko-KR" sz="1400">
                <a:solidFill>
                  <a:srgbClr val="00B050"/>
                </a:solidFill>
                <a:latin typeface="Consolas"/>
              </a:rPr>
              <a:t>productResponseDto</a:t>
            </a:r>
            <a:r>
              <a:rPr lang="en-US" altLang="ko-KR" sz="1400"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400">
                <a:latin typeface="Consolas"/>
              </a:rPr>
              <a:t>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0653" y="5033498"/>
            <a:ext cx="8388781" cy="844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602463" y="5357812"/>
            <a:ext cx="412574" cy="253916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ko-KR" altLang="en-US" sz="1050" b="1">
                <a:solidFill>
                  <a:schemeClr val="tx1">
                    <a:lumMod val="50000"/>
                    <a:lumOff val="50000"/>
                  </a:schemeClr>
                </a:solidFill>
              </a:rPr>
              <a:t>패턴을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18014" y="2220938"/>
            <a:ext cx="1911448" cy="781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59933" y="3531531"/>
            <a:ext cx="2762392" cy="9334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자유형: 도형 6"/>
          <p:cNvSpPr/>
          <p:nvPr/>
        </p:nvSpPr>
        <p:spPr>
          <a:xfrm>
            <a:off x="2737144" y="2882479"/>
            <a:ext cx="7103253" cy="756954"/>
          </a:xfrm>
          <a:custGeom>
            <a:avLst/>
            <a:gdLst>
              <a:gd name="connsiteX0" fmla="*/ 0 w 7103253"/>
              <a:gd name="connsiteY0" fmla="*/ 0 h 756954"/>
              <a:gd name="connsiteX1" fmla="*/ 151391 w 7103253"/>
              <a:gd name="connsiteY1" fmla="*/ 151391 h 756954"/>
              <a:gd name="connsiteX2" fmla="*/ 587396 w 7103253"/>
              <a:gd name="connsiteY2" fmla="*/ 163502 h 756954"/>
              <a:gd name="connsiteX3" fmla="*/ 5280509 w 7103253"/>
              <a:gd name="connsiteY3" fmla="*/ 36334 h 756954"/>
              <a:gd name="connsiteX4" fmla="*/ 7103253 w 7103253"/>
              <a:gd name="connsiteY4" fmla="*/ 756954 h 75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3253" h="756954">
                <a:moveTo>
                  <a:pt x="0" y="0"/>
                </a:moveTo>
                <a:cubicBezTo>
                  <a:pt x="26746" y="62070"/>
                  <a:pt x="53492" y="124141"/>
                  <a:pt x="151391" y="151391"/>
                </a:cubicBezTo>
                <a:cubicBezTo>
                  <a:pt x="249290" y="178641"/>
                  <a:pt x="587396" y="163502"/>
                  <a:pt x="587396" y="163502"/>
                </a:cubicBezTo>
                <a:cubicBezTo>
                  <a:pt x="1442249" y="144326"/>
                  <a:pt x="4194533" y="-62575"/>
                  <a:pt x="5280509" y="36334"/>
                </a:cubicBezTo>
                <a:cubicBezTo>
                  <a:pt x="6366485" y="135243"/>
                  <a:pt x="6734869" y="446098"/>
                  <a:pt x="7103253" y="756954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FF0000"/>
                </a:solidFill>
              </a:ln>
            </a:endParaRPr>
          </a:p>
        </p:txBody>
      </p:sp>
      <p:sp>
        <p:nvSpPr>
          <p:cNvPr id="9" name="자유형: 도형 8"/>
          <p:cNvSpPr/>
          <p:nvPr/>
        </p:nvSpPr>
        <p:spPr>
          <a:xfrm>
            <a:off x="2850356" y="3986213"/>
            <a:ext cx="5280151" cy="821321"/>
          </a:xfrm>
          <a:custGeom>
            <a:avLst/>
            <a:gdLst>
              <a:gd name="connsiteX0" fmla="*/ 0 w 5280151"/>
              <a:gd name="connsiteY0" fmla="*/ 600075 h 821321"/>
              <a:gd name="connsiteX1" fmla="*/ 121444 w 5280151"/>
              <a:gd name="connsiteY1" fmla="*/ 771525 h 821321"/>
              <a:gd name="connsiteX2" fmla="*/ 435769 w 5280151"/>
              <a:gd name="connsiteY2" fmla="*/ 814387 h 821321"/>
              <a:gd name="connsiteX3" fmla="*/ 1828800 w 5280151"/>
              <a:gd name="connsiteY3" fmla="*/ 785812 h 821321"/>
              <a:gd name="connsiteX4" fmla="*/ 4793457 w 5280151"/>
              <a:gd name="connsiteY4" fmla="*/ 757237 h 821321"/>
              <a:gd name="connsiteX5" fmla="*/ 5243513 w 5280151"/>
              <a:gd name="connsiteY5" fmla="*/ 0 h 82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80151" h="821321">
                <a:moveTo>
                  <a:pt x="0" y="600075"/>
                </a:moveTo>
                <a:cubicBezTo>
                  <a:pt x="24408" y="667940"/>
                  <a:pt x="48816" y="735806"/>
                  <a:pt x="121444" y="771525"/>
                </a:cubicBezTo>
                <a:cubicBezTo>
                  <a:pt x="194072" y="807244"/>
                  <a:pt x="151210" y="812006"/>
                  <a:pt x="435769" y="814387"/>
                </a:cubicBezTo>
                <a:cubicBezTo>
                  <a:pt x="720328" y="816768"/>
                  <a:pt x="1828800" y="785812"/>
                  <a:pt x="1828800" y="785812"/>
                </a:cubicBezTo>
                <a:cubicBezTo>
                  <a:pt x="2555081" y="776287"/>
                  <a:pt x="4224338" y="888206"/>
                  <a:pt x="4793457" y="757237"/>
                </a:cubicBezTo>
                <a:cubicBezTo>
                  <a:pt x="5362576" y="626268"/>
                  <a:pt x="5303044" y="313134"/>
                  <a:pt x="5243513" y="0"/>
                </a:cubicBez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88770" y="419356"/>
            <a:ext cx="3435527" cy="68583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7" name="직선 화살표 연결선 16"/>
          <p:cNvCxnSpPr/>
          <p:nvPr/>
        </p:nvCxnSpPr>
        <p:spPr>
          <a:xfrm flipH="1">
            <a:off x="5950744" y="1105191"/>
            <a:ext cx="1150144" cy="117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6"/>
          <p:cNvSpPr txBox="1"/>
          <p:nvPr/>
        </p:nvSpPr>
        <p:spPr>
          <a:xfrm>
            <a:off x="6457723" y="5761250"/>
            <a:ext cx="4634539" cy="851326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chemeClr val="accen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@Override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public Product selectProduct(Long number) {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   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dk1"/>
                </a:solidFill>
                <a:latin typeface="Consolas"/>
              </a:rPr>
              <a:t>Product selectProduct = productRepository.getById(number);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chemeClr val="dk1"/>
                </a:solidFill>
                <a:latin typeface="Consolas"/>
              </a:rPr>
              <a:t>    return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0000"/>
                </a:solidFill>
                <a:latin typeface="Consolas"/>
              </a:rPr>
              <a:t>selectProduct;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782704" y="2873374"/>
            <a:ext cx="3146137" cy="3030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6.10.1 </a:t>
            </a:r>
            <a:r>
              <a:rPr lang="ko-KR" altLang="en-US" sz="1400" b="1">
                <a:solidFill>
                  <a:srgbClr val="7030A0"/>
                </a:solidFill>
              </a:rPr>
              <a:t>서비스 클래스 만들기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/>
              <a:t>다음으로 </a:t>
            </a:r>
            <a:r>
              <a:rPr lang="en-US" altLang="ko-KR" sz="1400" b="1"/>
              <a:t>ProductServiceImpl</a:t>
            </a:r>
            <a:r>
              <a:rPr lang="ko-KR" altLang="en-US" sz="1400" b="1"/>
              <a:t>에서 저장 메서드에 해당하는 </a:t>
            </a:r>
            <a:r>
              <a:rPr lang="en-US" altLang="ko-KR" sz="1400" b="1"/>
              <a:t>saveProduct() </a:t>
            </a:r>
            <a:r>
              <a:rPr lang="ko-KR" altLang="en-US" sz="1400" b="1"/>
              <a:t>메서드를 구현하겠다</a:t>
            </a:r>
            <a:r>
              <a:rPr lang="en-US" altLang="ko-KR" sz="1400" b="1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2802" y="1767111"/>
            <a:ext cx="7808025" cy="418576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400">
                <a:latin typeface="Consolas"/>
              </a:rPr>
              <a:t>@Override</a:t>
            </a:r>
          </a:p>
          <a:p>
            <a:pPr algn="l">
              <a:defRPr/>
            </a:pPr>
            <a:r>
              <a:rPr lang="en-US" altLang="ko-KR" sz="1400">
                <a:latin typeface="Consolas"/>
              </a:rPr>
              <a:t>public ProductResponseDto saveProduct(ProductDto productDto) {</a:t>
            </a:r>
          </a:p>
          <a:p>
            <a:pPr algn="l">
              <a:defRPr/>
            </a:pPr>
            <a:r>
              <a:rPr lang="en-US" altLang="ko-KR" sz="1400">
                <a:latin typeface="Consolas"/>
              </a:rPr>
              <a:t>    </a:t>
            </a:r>
            <a:r>
              <a:rPr lang="en-US" altLang="ko-KR" sz="1400">
                <a:solidFill>
                  <a:srgbClr val="7030A0"/>
                </a:solidFill>
                <a:latin typeface="Consolas"/>
              </a:rPr>
              <a:t>Product product = new Product();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product.setName(productDto.getName());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product.setPrice(productDto.getPrice());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product.setStock(productDto.getStock());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product.setCreatedAt(LocalDateTime.now());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product.setUpdatedAt(LocalDateTime.now());</a:t>
            </a:r>
          </a:p>
          <a:p>
            <a:pPr algn="l">
              <a:defRPr/>
            </a:pPr>
            <a:endParaRPr lang="en-US" altLang="ko-KR" sz="1400">
              <a:solidFill>
                <a:srgbClr val="7030A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 savedProduct = productDAO.insertProduct(product);</a:t>
            </a:r>
          </a:p>
          <a:p>
            <a:pPr algn="l">
              <a:defRPr/>
            </a:pPr>
            <a:endParaRPr lang="en-US" altLang="ko-KR" sz="1400">
              <a:solidFill>
                <a:srgbClr val="7030A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 productResponseDto = new ProductResponseDto();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productResponseDto.setNumber(savedProduct.getNumber());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productResponseDto.setName(savedProduct.getName());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productResponseDto.setPrice(savedProduct.getPrice());</a:t>
            </a:r>
          </a:p>
          <a:p>
            <a:pPr algn="l">
              <a:defRPr/>
            </a:pPr>
            <a:r>
              <a:rPr lang="en-US" altLang="ko-KR" sz="1400">
                <a:solidFill>
                  <a:srgbClr val="7030A0"/>
                </a:solidFill>
                <a:latin typeface="Consolas"/>
              </a:rPr>
              <a:t>    productResponseDto.setStock(savedProduct.getStock());</a:t>
            </a:r>
          </a:p>
          <a:p>
            <a:pPr algn="l">
              <a:defRPr/>
            </a:pPr>
            <a:endParaRPr lang="en-US" altLang="ko-KR" sz="1400">
              <a:solidFill>
                <a:srgbClr val="7030A0"/>
              </a:solidFill>
              <a:latin typeface="Consolas"/>
            </a:endParaRPr>
          </a:p>
          <a:p>
            <a:pPr algn="l">
              <a:defRPr/>
            </a:pPr>
            <a:r>
              <a:rPr lang="en-US" altLang="ko-KR" sz="1400">
                <a:latin typeface="Consolas"/>
              </a:rPr>
              <a:t>    return </a:t>
            </a:r>
            <a:r>
              <a:rPr lang="en-US" altLang="ko-KR" sz="1400">
                <a:solidFill>
                  <a:srgbClr val="FF0000"/>
                </a:solidFill>
                <a:latin typeface="Consolas"/>
              </a:rPr>
              <a:t>productResponseDto</a:t>
            </a:r>
            <a:r>
              <a:rPr lang="en-US" altLang="ko-KR" sz="1400"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400">
                <a:latin typeface="Consolas"/>
              </a:rPr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6589" y="1767111"/>
            <a:ext cx="1911448" cy="781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8079734" y="2812811"/>
            <a:ext cx="3121666" cy="176680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/>
              <a:t>저장 메서드는 로직이 간단하다</a:t>
            </a:r>
            <a:r>
              <a:rPr lang="en-US" altLang="ko-KR" sz="1100" b="1"/>
              <a:t>. </a:t>
            </a:r>
            <a:r>
              <a:rPr lang="ko-KR" altLang="en-US" sz="1100" b="1"/>
              <a:t>전달받은 </a:t>
            </a:r>
            <a:r>
              <a:rPr lang="en-US" altLang="ko-KR" sz="1100" b="1"/>
              <a:t>DTO </a:t>
            </a:r>
            <a:r>
              <a:rPr lang="ko-KR" altLang="en-US" sz="1100" b="1"/>
              <a:t>객체를 통해 엔티티 객체를 생성해서 초기화한 후 </a:t>
            </a:r>
            <a:r>
              <a:rPr lang="en-US" altLang="ko-KR" sz="1100" b="1"/>
              <a:t>DAO </a:t>
            </a:r>
            <a:r>
              <a:rPr lang="ko-KR" altLang="en-US" sz="1100" b="1"/>
              <a:t>객체로 전달하면 된다</a:t>
            </a:r>
            <a:r>
              <a:rPr lang="en-US" altLang="ko-KR" sz="1100" b="1"/>
              <a:t>. </a:t>
            </a:r>
            <a:r>
              <a:rPr lang="ko-KR" altLang="en-US" sz="1100" b="1"/>
              <a:t>다만 저장 메서드의 리턴 타입을 어떻게 지정할지는 고민해야 한다</a:t>
            </a:r>
            <a:r>
              <a:rPr lang="en-US" altLang="ko-KR" sz="1100" b="1"/>
              <a:t>. </a:t>
            </a:r>
            <a:r>
              <a:rPr lang="ko-KR" altLang="en-US" sz="1100" b="1"/>
              <a:t>일반적으로 저장 메서드는 </a:t>
            </a:r>
            <a:r>
              <a:rPr lang="en-US" altLang="ko-KR" sz="1100" b="1">
                <a:solidFill>
                  <a:srgbClr val="0000FF"/>
                </a:solidFill>
              </a:rPr>
              <a:t>void </a:t>
            </a:r>
            <a:r>
              <a:rPr lang="ko-KR" altLang="en-US" sz="1100" b="1">
                <a:solidFill>
                  <a:srgbClr val="0000FF"/>
                </a:solidFill>
              </a:rPr>
              <a:t>타입으로 작성하거나 작업의 성공 여부를 나타내는 </a:t>
            </a:r>
            <a:r>
              <a:rPr lang="en-US" altLang="ko-KR" sz="1100" b="1">
                <a:solidFill>
                  <a:srgbClr val="0000FF"/>
                </a:solidFill>
              </a:rPr>
              <a:t>boolean </a:t>
            </a:r>
            <a:r>
              <a:rPr lang="ko-KR" altLang="en-US" sz="1100" b="1">
                <a:solidFill>
                  <a:srgbClr val="0000FF"/>
                </a:solidFill>
              </a:rPr>
              <a:t>타입으로 지정하는 경우가 많다</a:t>
            </a:r>
            <a:r>
              <a:rPr lang="en-US" altLang="ko-KR" sz="1100" b="1">
                <a:solidFill>
                  <a:srgbClr val="0000FF"/>
                </a:solidFill>
              </a:rPr>
              <a:t>.</a:t>
            </a:r>
            <a:r>
              <a:rPr lang="en-US" altLang="ko-KR" sz="1100" b="1"/>
              <a:t> </a:t>
            </a:r>
            <a:r>
              <a:rPr lang="ko-KR" altLang="en-US" sz="1100" b="1"/>
              <a:t>리턴 타입은 해당 비즈니스 로직이 어떤 성격을 띠느냐에 따라 결정하는 것이 바람직하다</a:t>
            </a:r>
            <a:r>
              <a:rPr lang="en-US" altLang="ko-KR" sz="1100" b="1"/>
              <a:t>.</a:t>
            </a:r>
            <a:endParaRPr lang="ko-KR" altLang="en-US" sz="1100" b="1"/>
          </a:p>
        </p:txBody>
      </p:sp>
      <p:sp>
        <p:nvSpPr>
          <p:cNvPr id="8" name="TextBox 7"/>
          <p:cNvSpPr txBox="1"/>
          <p:nvPr/>
        </p:nvSpPr>
        <p:spPr>
          <a:xfrm>
            <a:off x="6983556" y="4862526"/>
            <a:ext cx="4844298" cy="14315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/>
              <a:t>savedProduct() </a:t>
            </a:r>
            <a:r>
              <a:rPr lang="ko-KR" altLang="en-US" sz="1100" b="1"/>
              <a:t>메서드는 상품 정보를 전달하고 애플리케이션을 거쳐 데이터베이스에 저장하는 역할을 수행한다</a:t>
            </a:r>
            <a:r>
              <a:rPr lang="en-US" altLang="ko-KR" sz="1100" b="1"/>
              <a:t>. </a:t>
            </a:r>
            <a:r>
              <a:rPr lang="ko-KR" altLang="en-US" sz="1100" b="1"/>
              <a:t>현재 데이터를 조회하는 메서드는 데이터베이스에서 인덱스를 통해 값을 찾아야 하는데</a:t>
            </a:r>
            <a:r>
              <a:rPr lang="en-US" altLang="ko-KR" sz="1100" b="1"/>
              <a:t>, void </a:t>
            </a:r>
            <a:r>
              <a:rPr lang="ko-KR" altLang="en-US" sz="1100" b="1"/>
              <a:t>로 저장 메서드를 구현할 경우에는 클라이언트가 저장한 데이터의 인덱스 값을 알 방법이 없다</a:t>
            </a:r>
            <a:r>
              <a:rPr lang="en-US" altLang="ko-KR" sz="1100" b="1"/>
              <a:t>. </a:t>
            </a:r>
            <a:r>
              <a:rPr lang="ko-KR" altLang="en-US" sz="1100" b="1"/>
              <a:t>그렇기 때문에 데이터를 저장하면서 가져온 인덱스를 </a:t>
            </a:r>
            <a:r>
              <a:rPr lang="en-US" altLang="ko-KR" sz="1100" b="1"/>
              <a:t>DTO</a:t>
            </a:r>
            <a:r>
              <a:rPr lang="ko-KR" altLang="en-US" sz="1100" b="1"/>
              <a:t>에 담에 결괏값으로 클라이언트에 전달하는 </a:t>
            </a:r>
            <a:r>
              <a:rPr lang="en-US" altLang="ko-KR" sz="1100" b="1"/>
              <a:t>12~16</a:t>
            </a:r>
            <a:r>
              <a:rPr lang="ko-KR" altLang="en-US" sz="1100" b="1"/>
              <a:t>번 줄의 코드를 작성했다</a:t>
            </a:r>
            <a:r>
              <a:rPr lang="en-US" altLang="ko-KR" sz="1100" b="1"/>
              <a:t>. </a:t>
            </a:r>
            <a:r>
              <a:rPr lang="ko-KR" altLang="en-US" sz="1100" b="1">
                <a:solidFill>
                  <a:srgbClr val="0000FF"/>
                </a:solidFill>
              </a:rPr>
              <a:t>만약 이 같은 방식이 아니라 </a:t>
            </a:r>
            <a:r>
              <a:rPr lang="en-US" altLang="ko-KR" sz="1100" b="1">
                <a:solidFill>
                  <a:srgbClr val="0000FF"/>
                </a:solidFill>
              </a:rPr>
              <a:t>void </a:t>
            </a:r>
            <a:r>
              <a:rPr lang="ko-KR" altLang="en-US" sz="1100" b="1">
                <a:solidFill>
                  <a:srgbClr val="0000FF"/>
                </a:solidFill>
              </a:rPr>
              <a:t>형식으로 메서드를 작성한다면 조회 메서드를 추가로 구현하고 클라이언트에서 한 번 더 요청해야 한다</a:t>
            </a:r>
            <a:r>
              <a:rPr lang="en-US" altLang="ko-KR" sz="1100" b="1">
                <a:solidFill>
                  <a:srgbClr val="0000FF"/>
                </a:solidFill>
              </a:rPr>
              <a:t>.</a:t>
            </a:r>
            <a:endParaRPr lang="ko-KR" altLang="en-US" sz="1100" b="1">
              <a:solidFill>
                <a:srgbClr val="0000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57155" y="533787"/>
            <a:ext cx="4045158" cy="64138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 flipH="1">
            <a:off x="6179344" y="1175170"/>
            <a:ext cx="671513" cy="73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1"/>
          </p:cNvCxnSpPr>
          <p:nvPr/>
        </p:nvCxnSpPr>
        <p:spPr>
          <a:xfrm rot="10800000" flipV="1">
            <a:off x="4257675" y="5578323"/>
            <a:ext cx="2725881" cy="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6.10.1 </a:t>
            </a:r>
            <a:r>
              <a:rPr lang="ko-KR" altLang="en-US" sz="1400" b="1" dirty="0">
                <a:solidFill>
                  <a:srgbClr val="7030A0"/>
                </a:solidFill>
              </a:rPr>
              <a:t>서비스 클래스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이번에는 업데이트 메서드를 구현한다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업데이트 메서드에 해당하는 </a:t>
            </a:r>
            <a:r>
              <a:rPr lang="en-US" altLang="ko-KR" sz="1400" b="1" dirty="0" err="1"/>
              <a:t>changeProductName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메서드는 아래와 같이 구현할 수 있다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7F7DF-E714-7A94-604B-FEAAAE06A13F}"/>
              </a:ext>
            </a:extLst>
          </p:cNvPr>
          <p:cNvSpPr txBox="1"/>
          <p:nvPr/>
        </p:nvSpPr>
        <p:spPr>
          <a:xfrm>
            <a:off x="978507" y="2167162"/>
            <a:ext cx="7808025" cy="28931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public </a:t>
            </a:r>
            <a:r>
              <a:rPr lang="en-US" altLang="ko-KR" sz="14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</a:rPr>
              <a:t>changeProductName</a:t>
            </a:r>
            <a:r>
              <a:rPr lang="en-US" altLang="ko-KR" sz="1400" dirty="0">
                <a:latin typeface="Consolas" panose="020B0609020204030204" pitchFamily="49" charset="0"/>
              </a:rPr>
              <a:t>(Long number, String name) throws Exception {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Product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changedProduct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productDAO.updateProductName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(number, name);</a:t>
            </a:r>
          </a:p>
          <a:p>
            <a:pPr algn="l"/>
            <a:endParaRPr lang="en-US" altLang="ko-KR" sz="14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productResponseDto.setNumber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changedProduct.getNumber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productResponseDto.setName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changedProduct.getName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productResponseDto.setPrice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changedProduct.getPrice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productResponseDto.setStock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changedProduct.getStock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endParaRPr lang="en-US" altLang="ko-KR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 return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productResponseDto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CBBC3-739E-F197-352F-F203485C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427" y="1881411"/>
            <a:ext cx="1911448" cy="781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08B0D-4519-D390-5FEC-EF71F3FA986E}"/>
              </a:ext>
            </a:extLst>
          </p:cNvPr>
          <p:cNvSpPr txBox="1"/>
          <p:nvPr/>
        </p:nvSpPr>
        <p:spPr>
          <a:xfrm>
            <a:off x="5715251" y="4546556"/>
            <a:ext cx="2903277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changeProductName</a:t>
            </a:r>
            <a:r>
              <a:rPr lang="en-US" altLang="ko-KR" sz="1000" b="1" dirty="0"/>
              <a:t>() </a:t>
            </a:r>
            <a:r>
              <a:rPr lang="ko-KR" altLang="en-US" sz="1000" b="1" dirty="0"/>
              <a:t>메서드는 상품정보 중 이름을 변경하는 작업을 수행한다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이름을 변경하기 위해 먼저 클라이언트로부터 대상을 식별할 수 있는 인덱스 값과 변경하려는 이름을 받아온다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좀 더 견고하게 코드를 작성하기 위해서는 기존 이름도 받아와 식별자로 가져온 상품정보와 일치하는지 검증하는 단계를 추가하기도 한다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83082-CB2F-5466-4594-7E5CFD516880}"/>
              </a:ext>
            </a:extLst>
          </p:cNvPr>
          <p:cNvSpPr txBox="1"/>
          <p:nvPr/>
        </p:nvSpPr>
        <p:spPr>
          <a:xfrm>
            <a:off x="8926839" y="4815298"/>
            <a:ext cx="230696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이 기능의 핵심이 되는 비즈니스 로직은 레코드의 이름 칼럼을 변경하는 것이다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실제 레코드 값을 변경하는 작업은 </a:t>
            </a:r>
            <a:r>
              <a:rPr lang="en-US" altLang="ko-KR" sz="1000" b="1" dirty="0"/>
              <a:t>DAO</a:t>
            </a:r>
            <a:r>
              <a:rPr lang="ko-KR" altLang="en-US" sz="1000" b="1" dirty="0"/>
              <a:t>에서 진행하기 때문에 서비스 레이어에서는 해당 메서드를 호출해서 </a:t>
            </a:r>
            <a:r>
              <a:rPr lang="ko-KR" altLang="en-US" sz="1000" b="1" dirty="0" err="1"/>
              <a:t>결괏값만</a:t>
            </a:r>
            <a:r>
              <a:rPr lang="ko-KR" altLang="en-US" sz="1000" b="1" dirty="0"/>
              <a:t> 받아온다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D61D78-83FB-EC51-1765-4B1348AB8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797" y="507179"/>
            <a:ext cx="5664491" cy="68583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D547E3A-9A74-12BD-8A71-1A6A660C5A40}"/>
              </a:ext>
            </a:extLst>
          </p:cNvPr>
          <p:cNvCxnSpPr/>
          <p:nvPr/>
        </p:nvCxnSpPr>
        <p:spPr>
          <a:xfrm flipH="1">
            <a:off x="3971925" y="1193014"/>
            <a:ext cx="2064544" cy="107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583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6.10.1 </a:t>
            </a:r>
            <a:r>
              <a:rPr lang="ko-KR" altLang="en-US" sz="1400" b="1" dirty="0">
                <a:solidFill>
                  <a:srgbClr val="7030A0"/>
                </a:solidFill>
              </a:rPr>
              <a:t>서비스 클래스 만들기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마지막으로 삭제 메서드를 구현한다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삭제 메서드에도 동일하게 검증 로직을 추가해도 되지만 우선 삭제 기능만 수행하도록 구현한다</a:t>
            </a:r>
            <a:r>
              <a:rPr lang="en-US" altLang="ko-KR" sz="14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7F7DF-E714-7A94-604B-FEAAAE06A13F}"/>
              </a:ext>
            </a:extLst>
          </p:cNvPr>
          <p:cNvSpPr txBox="1"/>
          <p:nvPr/>
        </p:nvSpPr>
        <p:spPr>
          <a:xfrm>
            <a:off x="1042801" y="2307113"/>
            <a:ext cx="7808025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public void </a:t>
            </a:r>
            <a:r>
              <a:rPr lang="en-US" altLang="ko-KR" sz="1400" dirty="0" err="1">
                <a:latin typeface="Consolas" panose="020B0609020204030204" pitchFamily="49" charset="0"/>
              </a:rPr>
              <a:t>deleteProduct</a:t>
            </a:r>
            <a:r>
              <a:rPr lang="en-US" altLang="ko-KR" sz="1400" dirty="0">
                <a:latin typeface="Consolas" panose="020B0609020204030204" pitchFamily="49" charset="0"/>
              </a:rPr>
              <a:t>(Long number) throws Exception {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</a:t>
            </a:r>
            <a:r>
              <a:rPr lang="en-US" altLang="ko-KR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productDAO.deleteProduct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(number);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CBBC3-739E-F197-352F-F203485C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589" y="2307113"/>
            <a:ext cx="1911448" cy="781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DC8E23-F13A-71D2-D805-7E1EC7C2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12" y="3594675"/>
            <a:ext cx="8077615" cy="762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D44B2E-3CE9-C455-6ABE-4E8B9928A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48" y="537961"/>
            <a:ext cx="3727642" cy="68583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A62C02-98D5-6FDB-49F3-3C42BEECF051}"/>
              </a:ext>
            </a:extLst>
          </p:cNvPr>
          <p:cNvCxnSpPr/>
          <p:nvPr/>
        </p:nvCxnSpPr>
        <p:spPr>
          <a:xfrm flipH="1">
            <a:off x="4100513" y="1235981"/>
            <a:ext cx="2371725" cy="122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38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 </a:t>
            </a:r>
            <a:r>
              <a:rPr lang="ko-KR" altLang="en-US" sz="1400" b="1" dirty="0">
                <a:solidFill>
                  <a:srgbClr val="7030A0"/>
                </a:solidFill>
              </a:rPr>
              <a:t>마리아</a:t>
            </a:r>
            <a:r>
              <a:rPr lang="en-US" altLang="ko-KR" sz="1400" b="1" dirty="0">
                <a:solidFill>
                  <a:srgbClr val="7030A0"/>
                </a:solidFill>
              </a:rPr>
              <a:t>DB </a:t>
            </a:r>
            <a:r>
              <a:rPr lang="ko-KR" altLang="en-US" sz="1400" b="1" dirty="0">
                <a:solidFill>
                  <a:srgbClr val="7030A0"/>
                </a:solidFill>
              </a:rPr>
              <a:t>설치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CADC3F-212A-F707-0882-E0FFC419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872" y="1061942"/>
            <a:ext cx="7238598" cy="4822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096514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</a:t>
            </a:r>
            <a:r>
              <a:rPr lang="ko-KR" altLang="en-US" sz="1400" b="1" dirty="0">
                <a:solidFill>
                  <a:srgbClr val="7030A0"/>
                </a:solidFill>
              </a:rPr>
              <a:t>컨트롤러 생성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서비스 객체의 설계를 마친 후에는 비즈니스 로직과 클라이언트의 요청을 연결하는 컨트롤러를 생성해야 한다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앞에서 컨트롤러를 생성하는 방법을 이미 다뤘으므로 여기서는 간단하게 설명하고 넘어가겠다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컨트롤러의 패키지와 컨트롤러는 아래와 같이 구성한다</a:t>
            </a:r>
            <a:r>
              <a:rPr lang="en-US" altLang="ko-KR" sz="1400" b="1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7F7DF-E714-7A94-604B-FEAAAE06A13F}"/>
              </a:ext>
            </a:extLst>
          </p:cNvPr>
          <p:cNvSpPr txBox="1"/>
          <p:nvPr/>
        </p:nvSpPr>
        <p:spPr>
          <a:xfrm>
            <a:off x="3113903" y="2300685"/>
            <a:ext cx="7808025" cy="34163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@RestController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@RequestMapping("/product")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public class </a:t>
            </a:r>
            <a:r>
              <a:rPr lang="en-US" altLang="ko-KR" sz="1200" dirty="0" err="1">
                <a:latin typeface="Consolas" panose="020B0609020204030204" pitchFamily="49" charset="0"/>
              </a:rPr>
              <a:t>ProductController</a:t>
            </a:r>
            <a:r>
              <a:rPr lang="en-US" altLang="ko-KR" sz="1200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private final </a:t>
            </a:r>
            <a:r>
              <a:rPr lang="en-US" altLang="ko-KR" sz="1200" dirty="0" err="1">
                <a:latin typeface="Consolas" panose="020B0609020204030204" pitchFamily="49" charset="0"/>
              </a:rPr>
              <a:t>ProductService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productService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@Autowired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ProductController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ProductService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productService</a:t>
            </a:r>
            <a:r>
              <a:rPr lang="en-US" altLang="ko-KR" sz="1200" dirty="0"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this.productService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productService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@GetMapping()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public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</a:t>
            </a:r>
            <a:r>
              <a:rPr lang="en-US" altLang="ko-KR" sz="1200" dirty="0"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latin typeface="Consolas" panose="020B0609020204030204" pitchFamily="49" charset="0"/>
              </a:rPr>
              <a:t>getProduct</a:t>
            </a:r>
            <a:r>
              <a:rPr lang="en-US" altLang="ko-KR" sz="1200" dirty="0">
                <a:latin typeface="Consolas" panose="020B0609020204030204" pitchFamily="49" charset="0"/>
              </a:rPr>
              <a:t>(Long number){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productService.getProduct</a:t>
            </a:r>
            <a:r>
              <a:rPr lang="en-US" altLang="ko-KR" sz="1200" dirty="0">
                <a:latin typeface="Consolas" panose="020B0609020204030204" pitchFamily="49" charset="0"/>
              </a:rPr>
              <a:t>(number);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ResponseEntity.status</a:t>
            </a:r>
            <a:r>
              <a:rPr lang="en-US" altLang="ko-KR" sz="1200" dirty="0"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latin typeface="Consolas" panose="020B0609020204030204" pitchFamily="49" charset="0"/>
              </a:rPr>
              <a:t>HttpStatus.OK</a:t>
            </a:r>
            <a:r>
              <a:rPr lang="en-US" altLang="ko-KR" sz="1200" dirty="0">
                <a:latin typeface="Consolas" panose="020B0609020204030204" pitchFamily="49" charset="0"/>
              </a:rPr>
              <a:t>).body(</a:t>
            </a:r>
            <a:r>
              <a:rPr lang="en-US" altLang="ko-KR" sz="1200" dirty="0" err="1">
                <a:latin typeface="Consolas" panose="020B0609020204030204" pitchFamily="49" charset="0"/>
              </a:rPr>
              <a:t>productResponseDto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B61162-BF4B-03FE-8152-06B11539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01" y="2539467"/>
            <a:ext cx="1955901" cy="933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951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6.10.2 </a:t>
            </a:r>
            <a:r>
              <a:rPr lang="ko-KR" altLang="en-US" sz="1400" b="1">
                <a:solidFill>
                  <a:srgbClr val="7030A0"/>
                </a:solidFill>
              </a:rPr>
              <a:t>컨트롤러 생성</a:t>
            </a:r>
            <a:endParaRPr lang="en-US" altLang="ko-KR" sz="1400" b="1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0175" y="1332249"/>
            <a:ext cx="9815513" cy="47089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 dirty="0">
                <a:latin typeface="Consolas"/>
              </a:rPr>
              <a:t>    @PostMapping()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public </a:t>
            </a:r>
            <a:r>
              <a:rPr lang="en-US" altLang="ko-KR" sz="1200" dirty="0" err="1">
                <a:latin typeface="Consolas"/>
              </a:rPr>
              <a:t>ResponseEntity</a:t>
            </a:r>
            <a:r>
              <a:rPr lang="en-US" altLang="ko-KR" sz="1200" dirty="0">
                <a:latin typeface="Consolas"/>
              </a:rPr>
              <a:t>&lt;</a:t>
            </a:r>
            <a:r>
              <a:rPr lang="en-US" altLang="ko-KR" sz="1200" dirty="0" err="1">
                <a:latin typeface="Consolas"/>
              </a:rPr>
              <a:t>ProductResponseDto</a:t>
            </a:r>
            <a:r>
              <a:rPr lang="en-US" altLang="ko-KR" sz="1200" dirty="0">
                <a:latin typeface="Consolas"/>
              </a:rPr>
              <a:t>&gt; </a:t>
            </a:r>
            <a:r>
              <a:rPr lang="en-US" altLang="ko-KR" sz="1200" dirty="0" err="1">
                <a:latin typeface="Consolas"/>
              </a:rPr>
              <a:t>createProduct</a:t>
            </a:r>
            <a:r>
              <a:rPr lang="en-US" altLang="ko-KR" sz="1200" dirty="0">
                <a:latin typeface="Consolas"/>
              </a:rPr>
              <a:t>(@RequestBody </a:t>
            </a:r>
            <a:r>
              <a:rPr lang="en-US" altLang="ko-KR" sz="1200" dirty="0" err="1">
                <a:latin typeface="Consolas"/>
              </a:rPr>
              <a:t>ProductDto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productDto</a:t>
            </a:r>
            <a:r>
              <a:rPr lang="en-US" altLang="ko-KR" sz="1200" dirty="0">
                <a:latin typeface="Consolas"/>
              </a:rPr>
              <a:t>){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ProductResponseDto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productResponseDto</a:t>
            </a:r>
            <a:r>
              <a:rPr lang="en-US" altLang="ko-KR" sz="1200" dirty="0">
                <a:latin typeface="Consolas"/>
              </a:rPr>
              <a:t> = </a:t>
            </a:r>
            <a:r>
              <a:rPr lang="en-US" altLang="ko-KR" sz="1200" dirty="0" err="1">
                <a:latin typeface="Consolas"/>
              </a:rPr>
              <a:t>productService.saveProduct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productDto</a:t>
            </a:r>
            <a:r>
              <a:rPr lang="en-US" altLang="ko-KR" sz="1200" dirty="0">
                <a:latin typeface="Consolas"/>
              </a:rPr>
              <a:t>);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return </a:t>
            </a:r>
            <a:r>
              <a:rPr lang="en-US" altLang="ko-KR" sz="1200" dirty="0" err="1">
                <a:latin typeface="Consolas"/>
              </a:rPr>
              <a:t>ResponseEntity.status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HttpStatus.OK</a:t>
            </a:r>
            <a:r>
              <a:rPr lang="en-US" altLang="ko-KR" sz="1200" dirty="0">
                <a:latin typeface="Consolas"/>
              </a:rPr>
              <a:t>).body(</a:t>
            </a:r>
            <a:r>
              <a:rPr lang="en-US" altLang="ko-KR" sz="1200" dirty="0" err="1">
                <a:latin typeface="Consolas"/>
              </a:rPr>
              <a:t>productResponseDto</a:t>
            </a:r>
            <a:r>
              <a:rPr lang="en-US" altLang="ko-KR" sz="1200" dirty="0">
                <a:latin typeface="Consolas"/>
              </a:rPr>
              <a:t>);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@PutMapping()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public </a:t>
            </a:r>
            <a:r>
              <a:rPr lang="en-US" altLang="ko-KR" sz="1200" dirty="0" err="1">
                <a:latin typeface="Consolas"/>
              </a:rPr>
              <a:t>ResponseEntity</a:t>
            </a:r>
            <a:r>
              <a:rPr lang="en-US" altLang="ko-KR" sz="1200" dirty="0">
                <a:latin typeface="Consolas"/>
              </a:rPr>
              <a:t>&lt;</a:t>
            </a:r>
            <a:r>
              <a:rPr lang="en-US" altLang="ko-KR" sz="1200" dirty="0" err="1">
                <a:latin typeface="Consolas"/>
              </a:rPr>
              <a:t>ProductResponseDto</a:t>
            </a:r>
            <a:r>
              <a:rPr lang="en-US" altLang="ko-KR" sz="1200" dirty="0">
                <a:latin typeface="Consolas"/>
              </a:rPr>
              <a:t>&gt; </a:t>
            </a:r>
            <a:r>
              <a:rPr lang="en-US" altLang="ko-KR" sz="1200" dirty="0" err="1">
                <a:latin typeface="Consolas"/>
              </a:rPr>
              <a:t>changeProductName</a:t>
            </a:r>
            <a:r>
              <a:rPr lang="en-US" altLang="ko-KR" sz="1200" dirty="0">
                <a:latin typeface="Consolas"/>
              </a:rPr>
              <a:t>(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    @RequestBody </a:t>
            </a:r>
            <a:r>
              <a:rPr lang="en-US" altLang="ko-KR" sz="1200" dirty="0" err="1">
                <a:latin typeface="Consolas"/>
              </a:rPr>
              <a:t>ChangeProductNameDto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changeProductNameDto</a:t>
            </a:r>
            <a:r>
              <a:rPr lang="en-US" altLang="ko-KR" sz="1200" dirty="0">
                <a:latin typeface="Consolas"/>
              </a:rPr>
              <a:t>) throws Exception {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ProductResponseDto</a:t>
            </a:r>
            <a:r>
              <a:rPr lang="en-US" altLang="ko-KR" sz="1200" dirty="0">
                <a:latin typeface="Consolas"/>
              </a:rPr>
              <a:t> </a:t>
            </a:r>
            <a:r>
              <a:rPr lang="en-US" altLang="ko-KR" sz="1200" dirty="0" err="1">
                <a:latin typeface="Consolas"/>
              </a:rPr>
              <a:t>productResponseDto</a:t>
            </a:r>
            <a:r>
              <a:rPr lang="en-US" altLang="ko-KR" sz="1200" dirty="0">
                <a:latin typeface="Consolas"/>
              </a:rPr>
              <a:t> = </a:t>
            </a:r>
            <a:r>
              <a:rPr lang="en-US" altLang="ko-KR" sz="1200" dirty="0" err="1">
                <a:latin typeface="Consolas"/>
              </a:rPr>
              <a:t>productService.changeProductName</a:t>
            </a:r>
            <a:r>
              <a:rPr lang="en-US" altLang="ko-KR" sz="1200" dirty="0">
                <a:latin typeface="Consolas"/>
              </a:rPr>
              <a:t>(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        </a:t>
            </a:r>
            <a:r>
              <a:rPr lang="en-US" altLang="ko-KR" sz="1200" dirty="0" err="1">
                <a:latin typeface="Consolas"/>
              </a:rPr>
              <a:t>changeProductNameDto.getNumber</a:t>
            </a:r>
            <a:r>
              <a:rPr lang="en-US" altLang="ko-KR" sz="1200" dirty="0">
                <a:latin typeface="Consolas"/>
              </a:rPr>
              <a:t>(),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        </a:t>
            </a:r>
            <a:r>
              <a:rPr lang="en-US" altLang="ko-KR" sz="1200" dirty="0" err="1">
                <a:latin typeface="Consolas"/>
              </a:rPr>
              <a:t>changeProductNameDto.getName</a:t>
            </a:r>
            <a:r>
              <a:rPr lang="en-US" altLang="ko-KR" sz="1200" dirty="0">
                <a:latin typeface="Consolas"/>
              </a:rPr>
              <a:t>());</a:t>
            </a:r>
          </a:p>
          <a:p>
            <a:pPr algn="l">
              <a:defRPr/>
            </a:pPr>
            <a:endParaRPr lang="en-US" altLang="ko-KR" sz="1200" dirty="0">
              <a:latin typeface="Consolas"/>
            </a:endParaRP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return </a:t>
            </a:r>
            <a:r>
              <a:rPr lang="en-US" altLang="ko-KR" sz="1200" dirty="0" err="1">
                <a:latin typeface="Consolas"/>
              </a:rPr>
              <a:t>ResponseEntity.status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HttpStatus.OK</a:t>
            </a:r>
            <a:r>
              <a:rPr lang="en-US" altLang="ko-KR" sz="1200" dirty="0">
                <a:latin typeface="Consolas"/>
              </a:rPr>
              <a:t>).body(</a:t>
            </a:r>
            <a:r>
              <a:rPr lang="en-US" altLang="ko-KR" sz="1200" dirty="0" err="1">
                <a:latin typeface="Consolas"/>
              </a:rPr>
              <a:t>productResponseDto</a:t>
            </a:r>
            <a:r>
              <a:rPr lang="en-US" altLang="ko-KR" sz="1200" dirty="0">
                <a:latin typeface="Consolas"/>
              </a:rPr>
              <a:t>);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@DeleteMapping()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public </a:t>
            </a:r>
            <a:r>
              <a:rPr lang="en-US" altLang="ko-KR" sz="1200" dirty="0" err="1">
                <a:latin typeface="Consolas"/>
              </a:rPr>
              <a:t>ResponseEntity</a:t>
            </a:r>
            <a:r>
              <a:rPr lang="en-US" altLang="ko-KR" sz="1200" dirty="0">
                <a:latin typeface="Consolas"/>
              </a:rPr>
              <a:t>&lt;String&gt; </a:t>
            </a:r>
            <a:r>
              <a:rPr lang="en-US" altLang="ko-KR" sz="1200" dirty="0" err="1">
                <a:latin typeface="Consolas"/>
              </a:rPr>
              <a:t>deleteProduct</a:t>
            </a:r>
            <a:r>
              <a:rPr lang="en-US" altLang="ko-KR" sz="1200" dirty="0">
                <a:latin typeface="Consolas"/>
              </a:rPr>
              <a:t>(Long number) throws Exception {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</a:t>
            </a:r>
            <a:r>
              <a:rPr lang="en-US" altLang="ko-KR" sz="1200" dirty="0" err="1">
                <a:latin typeface="Consolas"/>
              </a:rPr>
              <a:t>productService.deleteProduct</a:t>
            </a:r>
            <a:r>
              <a:rPr lang="en-US" altLang="ko-KR" sz="1200" dirty="0">
                <a:latin typeface="Consolas"/>
              </a:rPr>
              <a:t>(number);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    return </a:t>
            </a:r>
            <a:r>
              <a:rPr lang="en-US" altLang="ko-KR" sz="1200" dirty="0" err="1">
                <a:latin typeface="Consolas"/>
              </a:rPr>
              <a:t>ResponseEntity.status</a:t>
            </a:r>
            <a:r>
              <a:rPr lang="en-US" altLang="ko-KR" sz="1200" dirty="0">
                <a:latin typeface="Consolas"/>
              </a:rPr>
              <a:t>(</a:t>
            </a:r>
            <a:r>
              <a:rPr lang="en-US" altLang="ko-KR" sz="1200" dirty="0" err="1">
                <a:latin typeface="Consolas"/>
              </a:rPr>
              <a:t>HttpStatus.OK</a:t>
            </a:r>
            <a:r>
              <a:rPr lang="en-US" altLang="ko-KR" sz="1200" dirty="0">
                <a:latin typeface="Consolas"/>
              </a:rPr>
              <a:t>).body("</a:t>
            </a:r>
            <a:r>
              <a:rPr lang="ko-KR" altLang="en-US" sz="1200" dirty="0">
                <a:latin typeface="Consolas"/>
              </a:rPr>
              <a:t>정상적으로 삭제되었습니다</a:t>
            </a:r>
            <a:r>
              <a:rPr lang="en-US" altLang="ko-KR" sz="1200" dirty="0">
                <a:latin typeface="Consolas"/>
              </a:rPr>
              <a:t>.");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    }  </a:t>
            </a:r>
          </a:p>
          <a:p>
            <a:pPr algn="l">
              <a:defRPr/>
            </a:pPr>
            <a:r>
              <a:rPr lang="en-US" altLang="ko-KR" sz="1200" dirty="0">
                <a:latin typeface="Consola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1228" y="2984096"/>
            <a:ext cx="1948298" cy="4525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200">
                <a:solidFill>
                  <a:srgbClr val="0000FF"/>
                </a:solidFill>
                <a:latin typeface="Consolas"/>
              </a:rPr>
              <a:t>changeProductNameDto</a:t>
            </a:r>
            <a:r>
              <a:rPr lang="ko-KR" altLang="en-US" sz="1200">
                <a:solidFill>
                  <a:srgbClr val="0000FF"/>
                </a:solidFill>
                <a:latin typeface="Consolas"/>
              </a:rPr>
              <a:t> 클래스 생성해야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6.10.2 </a:t>
            </a:r>
            <a:r>
              <a:rPr lang="ko-KR" altLang="en-US" sz="1400" b="1">
                <a:solidFill>
                  <a:srgbClr val="7030A0"/>
                </a:solidFill>
              </a:rPr>
              <a:t>컨트롤러 생성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1400" b="1"/>
              <a:t>  </a:t>
            </a:r>
            <a:r>
              <a:rPr lang="en-US" altLang="ko-KR" sz="1400" b="1"/>
              <a:t>ChangeProductNameDto </a:t>
            </a:r>
            <a:r>
              <a:rPr lang="ko-KR" altLang="en-US" sz="1400" b="1"/>
              <a:t>를 추가한다</a:t>
            </a:r>
            <a:r>
              <a:rPr lang="en-US" altLang="ko-KR" sz="1400" b="1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2987" y="1765655"/>
            <a:ext cx="9815513" cy="48628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000" dirty="0">
                <a:latin typeface="Consolas"/>
              </a:rPr>
              <a:t>package </a:t>
            </a:r>
            <a:r>
              <a:rPr lang="en-US" altLang="ko-KR" sz="1000" dirty="0" err="1">
                <a:latin typeface="Consolas"/>
              </a:rPr>
              <a:t>com.springboot.jpa.data.dto</a:t>
            </a:r>
            <a:r>
              <a:rPr lang="en-US" altLang="ko-KR" sz="1000" dirty="0">
                <a:latin typeface="Consolas"/>
              </a:rPr>
              <a:t>;</a:t>
            </a:r>
          </a:p>
          <a:p>
            <a:pPr algn="l">
              <a:defRPr/>
            </a:pPr>
            <a:endParaRPr lang="en-US" altLang="ko-KR" sz="1000" dirty="0">
              <a:latin typeface="Consolas"/>
            </a:endParaRP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public class </a:t>
            </a:r>
            <a:r>
              <a:rPr lang="en-US" altLang="ko-KR" sz="1000" dirty="0" err="1">
                <a:latin typeface="Consolas"/>
              </a:rPr>
              <a:t>ChangeProductNameDto</a:t>
            </a:r>
            <a:r>
              <a:rPr lang="en-US" altLang="ko-KR" sz="1000" dirty="0">
                <a:latin typeface="Consolas"/>
              </a:rPr>
              <a:t> {</a:t>
            </a:r>
          </a:p>
          <a:p>
            <a:pPr algn="l">
              <a:defRPr/>
            </a:pPr>
            <a:endParaRPr lang="en-US" altLang="ko-KR" sz="1000" dirty="0">
              <a:latin typeface="Consolas"/>
            </a:endParaRP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private Long number;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private String name;</a:t>
            </a:r>
          </a:p>
          <a:p>
            <a:pPr algn="l">
              <a:defRPr/>
            </a:pPr>
            <a:endParaRPr lang="en-US" altLang="ko-KR" sz="1000" dirty="0">
              <a:latin typeface="Consolas"/>
            </a:endParaRP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public </a:t>
            </a:r>
            <a:r>
              <a:rPr lang="en-US" altLang="ko-KR" sz="1000" dirty="0" err="1">
                <a:latin typeface="Consolas"/>
              </a:rPr>
              <a:t>ChangeProductNameDto</a:t>
            </a:r>
            <a:r>
              <a:rPr lang="en-US" altLang="ko-KR" sz="1000" dirty="0">
                <a:latin typeface="Consolas"/>
              </a:rPr>
              <a:t>(Long number, String name) {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    </a:t>
            </a:r>
            <a:r>
              <a:rPr lang="en-US" altLang="ko-KR" sz="1000" dirty="0" err="1">
                <a:latin typeface="Consolas"/>
              </a:rPr>
              <a:t>this.number</a:t>
            </a:r>
            <a:r>
              <a:rPr lang="en-US" altLang="ko-KR" sz="1000" dirty="0">
                <a:latin typeface="Consolas"/>
              </a:rPr>
              <a:t> = number;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    this.name = name;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}</a:t>
            </a:r>
          </a:p>
          <a:p>
            <a:pPr algn="l">
              <a:defRPr/>
            </a:pPr>
            <a:endParaRPr lang="en-US" altLang="ko-KR" sz="1000" dirty="0">
              <a:latin typeface="Consolas"/>
            </a:endParaRP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public </a:t>
            </a:r>
            <a:r>
              <a:rPr lang="en-US" altLang="ko-KR" sz="1000" dirty="0" err="1">
                <a:latin typeface="Consolas"/>
              </a:rPr>
              <a:t>ChangeProductNameDto</a:t>
            </a:r>
            <a:r>
              <a:rPr lang="en-US" altLang="ko-KR" sz="1000" dirty="0">
                <a:latin typeface="Consolas"/>
              </a:rPr>
              <a:t>(){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public Long </a:t>
            </a:r>
            <a:r>
              <a:rPr lang="en-US" altLang="ko-KR" sz="1000" dirty="0" err="1">
                <a:latin typeface="Consolas"/>
              </a:rPr>
              <a:t>getNumber</a:t>
            </a:r>
            <a:r>
              <a:rPr lang="en-US" altLang="ko-KR" sz="1000" dirty="0">
                <a:latin typeface="Consolas"/>
              </a:rPr>
              <a:t>(){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    return </a:t>
            </a:r>
            <a:r>
              <a:rPr lang="en-US" altLang="ko-KR" sz="1000" dirty="0" err="1">
                <a:latin typeface="Consolas"/>
              </a:rPr>
              <a:t>this.number</a:t>
            </a:r>
            <a:r>
              <a:rPr lang="en-US" altLang="ko-KR" sz="1000" dirty="0">
                <a:latin typeface="Consolas"/>
              </a:rPr>
              <a:t>;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public String </a:t>
            </a:r>
            <a:r>
              <a:rPr lang="en-US" altLang="ko-KR" sz="1000" dirty="0" err="1">
                <a:latin typeface="Consolas"/>
              </a:rPr>
              <a:t>getName</a:t>
            </a:r>
            <a:r>
              <a:rPr lang="en-US" altLang="ko-KR" sz="1000" dirty="0">
                <a:latin typeface="Consolas"/>
              </a:rPr>
              <a:t>() {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    return this.name;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public void </a:t>
            </a:r>
            <a:r>
              <a:rPr lang="en-US" altLang="ko-KR" sz="1000" dirty="0" err="1">
                <a:latin typeface="Consolas"/>
              </a:rPr>
              <a:t>setNumber</a:t>
            </a:r>
            <a:r>
              <a:rPr lang="en-US" altLang="ko-KR" sz="1000" dirty="0">
                <a:latin typeface="Consolas"/>
              </a:rPr>
              <a:t>(Long number){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    </a:t>
            </a:r>
            <a:r>
              <a:rPr lang="en-US" altLang="ko-KR" sz="1000" dirty="0" err="1">
                <a:latin typeface="Consolas"/>
              </a:rPr>
              <a:t>this.number</a:t>
            </a:r>
            <a:r>
              <a:rPr lang="en-US" altLang="ko-KR" sz="1000" dirty="0">
                <a:latin typeface="Consolas"/>
              </a:rPr>
              <a:t> = number;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}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public void </a:t>
            </a:r>
            <a:r>
              <a:rPr lang="en-US" altLang="ko-KR" sz="1000" dirty="0" err="1">
                <a:latin typeface="Consolas"/>
              </a:rPr>
              <a:t>setName</a:t>
            </a:r>
            <a:r>
              <a:rPr lang="en-US" altLang="ko-KR" sz="1000" dirty="0">
                <a:latin typeface="Consolas"/>
              </a:rPr>
              <a:t>(String name) {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    this.name = name;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    }   </a:t>
            </a:r>
          </a:p>
          <a:p>
            <a:pPr algn="l">
              <a:defRPr/>
            </a:pPr>
            <a:r>
              <a:rPr lang="en-US" altLang="ko-KR" sz="1000" dirty="0">
                <a:latin typeface="Consolas"/>
              </a:rPr>
              <a:t>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93070" y="2081194"/>
            <a:ext cx="2121009" cy="723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Swagger API</a:t>
            </a:r>
            <a:r>
              <a:rPr lang="ko-KR" altLang="en-US" sz="1400" b="1" dirty="0">
                <a:solidFill>
                  <a:srgbClr val="7030A0"/>
                </a:solidFill>
              </a:rPr>
              <a:t>를 통한 동작 확인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여기까지 진행하면 아래와 같이 프로젝트 구조가 완성된다</a:t>
            </a:r>
            <a:r>
              <a:rPr lang="en-US" altLang="ko-KR" sz="1400" b="1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1EF5AA-B423-34B9-DF5A-C18315E3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9" y="1855677"/>
            <a:ext cx="2400423" cy="4318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C94958-0889-F208-02D0-F65DF702C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13" y="2016897"/>
            <a:ext cx="8255424" cy="838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5663005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Swagger API</a:t>
            </a:r>
            <a:r>
              <a:rPr lang="ko-KR" altLang="en-US" sz="1400" b="1" dirty="0">
                <a:solidFill>
                  <a:srgbClr val="7030A0"/>
                </a:solidFill>
              </a:rPr>
              <a:t>를 통한 동작 확인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26DF6-80FE-A6C3-08A7-809B6EC6C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15" y="1430310"/>
            <a:ext cx="8210972" cy="10541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97D012-7430-99A2-D855-05CFFBC9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96" y="2484464"/>
            <a:ext cx="6360529" cy="3423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4CD9D3-5ABB-9C91-58F7-7D4BC2EC3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14" y="5902294"/>
            <a:ext cx="8223673" cy="590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C33CF1-95DA-276E-BA26-C1116FC35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52" y="6197584"/>
            <a:ext cx="139707" cy="1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36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Swagger API</a:t>
            </a:r>
            <a:r>
              <a:rPr lang="ko-KR" altLang="en-US" sz="1400" b="1" dirty="0">
                <a:solidFill>
                  <a:srgbClr val="7030A0"/>
                </a:solidFill>
              </a:rPr>
              <a:t>를 통한 동작 확인</a:t>
            </a:r>
            <a:endParaRPr lang="en-US" altLang="ko-KR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A86226-A87C-D847-4D4F-BA9EAD24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495" y="1031097"/>
            <a:ext cx="6745838" cy="4680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C1FBBE-5E78-7068-1BCC-C0F9CBD70A5E}"/>
              </a:ext>
            </a:extLst>
          </p:cNvPr>
          <p:cNvSpPr/>
          <p:nvPr/>
        </p:nvSpPr>
        <p:spPr>
          <a:xfrm>
            <a:off x="6854972" y="2912758"/>
            <a:ext cx="1005235" cy="6842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0E10CC-CA75-F101-1AC1-E68F12700401}"/>
              </a:ext>
            </a:extLst>
          </p:cNvPr>
          <p:cNvSpPr/>
          <p:nvPr/>
        </p:nvSpPr>
        <p:spPr>
          <a:xfrm>
            <a:off x="7521091" y="5280509"/>
            <a:ext cx="551063" cy="33911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B74FB-854E-370F-B6E2-70852C07E99A}"/>
              </a:ext>
            </a:extLst>
          </p:cNvPr>
          <p:cNvSpPr txBox="1"/>
          <p:nvPr/>
        </p:nvSpPr>
        <p:spPr>
          <a:xfrm>
            <a:off x="1235348" y="2652366"/>
            <a:ext cx="282797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{</a:t>
            </a:r>
          </a:p>
          <a:p>
            <a:r>
              <a:rPr lang="en-US" altLang="ko-KR" dirty="0"/>
              <a:t>   “name”: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연필</a:t>
            </a:r>
            <a:r>
              <a:rPr lang="en-US" altLang="ko-KR" dirty="0"/>
              <a:t>”,</a:t>
            </a:r>
          </a:p>
          <a:p>
            <a:r>
              <a:rPr lang="en-US" altLang="ko-KR" dirty="0"/>
              <a:t>   “price”: 1000,</a:t>
            </a:r>
          </a:p>
          <a:p>
            <a:r>
              <a:rPr lang="en-US" altLang="ko-KR" dirty="0"/>
              <a:t>   “stock”: 100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B0E730-8ACE-2D1B-4D0B-19AE2B104C90}"/>
              </a:ext>
            </a:extLst>
          </p:cNvPr>
          <p:cNvCxnSpPr>
            <a:stCxn id="6" idx="3"/>
          </p:cNvCxnSpPr>
          <p:nvPr/>
        </p:nvCxnSpPr>
        <p:spPr>
          <a:xfrm flipV="1">
            <a:off x="4063327" y="3318485"/>
            <a:ext cx="2791645" cy="7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057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Swagger API</a:t>
            </a:r>
            <a:r>
              <a:rPr lang="ko-KR" altLang="en-US" sz="1400" b="1" dirty="0">
                <a:solidFill>
                  <a:srgbClr val="7030A0"/>
                </a:solidFill>
              </a:rPr>
              <a:t>를 통한 동작 확인</a:t>
            </a:r>
            <a:endParaRPr lang="en-US" altLang="ko-KR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45F82-2DF4-F9BB-9D6B-4D61C9759E31}"/>
              </a:ext>
            </a:extLst>
          </p:cNvPr>
          <p:cNvSpPr txBox="1"/>
          <p:nvPr/>
        </p:nvSpPr>
        <p:spPr>
          <a:xfrm>
            <a:off x="1164432" y="1474444"/>
            <a:ext cx="3807619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Hibernate: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insert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into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(</a:t>
            </a:r>
            <a:r>
              <a:rPr lang="en-US" altLang="ko-KR" sz="1000" b="1" dirty="0" err="1">
                <a:latin typeface="Consolas" panose="020B0609020204030204" pitchFamily="49" charset="0"/>
              </a:rPr>
              <a:t>created_at</a:t>
            </a:r>
            <a:r>
              <a:rPr lang="en-US" altLang="ko-KR" sz="1000" b="1" dirty="0">
                <a:latin typeface="Consolas" panose="020B0609020204030204" pitchFamily="49" charset="0"/>
              </a:rPr>
              <a:t>, name, price, stock, </a:t>
            </a:r>
            <a:r>
              <a:rPr lang="en-US" altLang="ko-KR" sz="1000" b="1" dirty="0" err="1">
                <a:latin typeface="Consolas" panose="020B0609020204030204" pitchFamily="49" charset="0"/>
              </a:rPr>
              <a:t>updated_at</a:t>
            </a:r>
            <a:r>
              <a:rPr lang="en-US" altLang="ko-KR" sz="1000" b="1" dirty="0"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values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(?, ?, ?, ?, ?)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901BDA-1311-62B6-EC7C-C6BE4D885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32" y="2871361"/>
            <a:ext cx="8795994" cy="2665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655826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Swagger API</a:t>
            </a:r>
            <a:r>
              <a:rPr lang="ko-KR" altLang="en-US" sz="1400" b="1" dirty="0">
                <a:solidFill>
                  <a:srgbClr val="7030A0"/>
                </a:solidFill>
              </a:rPr>
              <a:t>를 통한 동작 확인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9BB39A-8F6C-6B15-A03D-DA0F106F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32" y="1015731"/>
            <a:ext cx="7807320" cy="5349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E73C4-1F46-F642-DB8D-AE455FB4A027}"/>
              </a:ext>
            </a:extLst>
          </p:cNvPr>
          <p:cNvSpPr txBox="1"/>
          <p:nvPr/>
        </p:nvSpPr>
        <p:spPr>
          <a:xfrm>
            <a:off x="307183" y="3760444"/>
            <a:ext cx="3579018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Hibernate: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select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product0_.number as number1_0_0_,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product0_.created_at as created_2_0_0_,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product0_.name as name3_0_0_,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product0_.price as price4_0_0_,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product0_.stock as stock5_0_0_,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product0_.updated_at as updated_6_0_0_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from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 product0_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where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product0_.number=?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F38F27-E84B-CF4D-9812-2C8AB9E5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6" y="1769297"/>
            <a:ext cx="3790152" cy="66931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11CA2F-6902-23C1-9C53-D604D86EF9EA}"/>
              </a:ext>
            </a:extLst>
          </p:cNvPr>
          <p:cNvSpPr/>
          <p:nvPr/>
        </p:nvSpPr>
        <p:spPr>
          <a:xfrm>
            <a:off x="4765780" y="1695576"/>
            <a:ext cx="1108180" cy="21194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09BFA2F0-AFA4-ACDF-DD37-18128A1047F6}"/>
              </a:ext>
            </a:extLst>
          </p:cNvPr>
          <p:cNvSpPr/>
          <p:nvPr/>
        </p:nvSpPr>
        <p:spPr>
          <a:xfrm>
            <a:off x="3124705" y="1505300"/>
            <a:ext cx="2125525" cy="353778"/>
          </a:xfrm>
          <a:custGeom>
            <a:avLst/>
            <a:gdLst>
              <a:gd name="connsiteX0" fmla="*/ 2125525 w 2125525"/>
              <a:gd name="connsiteY0" fmla="*/ 178165 h 353778"/>
              <a:gd name="connsiteX1" fmla="*/ 1907523 w 2125525"/>
              <a:gd name="connsiteY1" fmla="*/ 2552 h 353778"/>
              <a:gd name="connsiteX2" fmla="*/ 1168736 w 2125525"/>
              <a:gd name="connsiteY2" fmla="*/ 69164 h 353778"/>
              <a:gd name="connsiteX3" fmla="*/ 242225 w 2125525"/>
              <a:gd name="connsiteY3" fmla="*/ 166054 h 353778"/>
              <a:gd name="connsiteX4" fmla="*/ 0 w 2125525"/>
              <a:gd name="connsiteY4" fmla="*/ 353778 h 35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5525" h="353778">
                <a:moveTo>
                  <a:pt x="2125525" y="178165"/>
                </a:moveTo>
                <a:cubicBezTo>
                  <a:pt x="2096256" y="99442"/>
                  <a:pt x="2066988" y="20719"/>
                  <a:pt x="1907523" y="2552"/>
                </a:cubicBezTo>
                <a:cubicBezTo>
                  <a:pt x="1748058" y="-15615"/>
                  <a:pt x="1168736" y="69164"/>
                  <a:pt x="1168736" y="69164"/>
                </a:cubicBezTo>
                <a:cubicBezTo>
                  <a:pt x="891186" y="96414"/>
                  <a:pt x="437014" y="118618"/>
                  <a:pt x="242225" y="166054"/>
                </a:cubicBezTo>
                <a:cubicBezTo>
                  <a:pt x="47436" y="213490"/>
                  <a:pt x="23718" y="283634"/>
                  <a:pt x="0" y="353778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AB6D4-1664-E901-C3BD-D90A046C70F5}"/>
              </a:ext>
            </a:extLst>
          </p:cNvPr>
          <p:cNvSpPr/>
          <p:nvPr/>
        </p:nvSpPr>
        <p:spPr>
          <a:xfrm>
            <a:off x="7030585" y="2827979"/>
            <a:ext cx="272504" cy="2422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22D720-BD5D-49FD-1B05-34D381458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37" y="2762213"/>
            <a:ext cx="1244664" cy="61598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19EA241-29A7-B647-E596-73CF94AACE88}"/>
              </a:ext>
            </a:extLst>
          </p:cNvPr>
          <p:cNvCxnSpPr/>
          <p:nvPr/>
        </p:nvCxnSpPr>
        <p:spPr>
          <a:xfrm flipV="1">
            <a:off x="3886201" y="2949091"/>
            <a:ext cx="3077773" cy="26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648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Swagger API</a:t>
            </a:r>
            <a:r>
              <a:rPr lang="ko-KR" altLang="en-US" sz="1400" b="1" dirty="0">
                <a:solidFill>
                  <a:srgbClr val="7030A0"/>
                </a:solidFill>
              </a:rPr>
              <a:t>를 통한 동작 확인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이번에는 </a:t>
            </a:r>
            <a:r>
              <a:rPr lang="en-US" altLang="ko-KR" sz="1400" b="1" dirty="0" err="1"/>
              <a:t>updateProductName</a:t>
            </a:r>
            <a:r>
              <a:rPr lang="en-US" altLang="ko-KR" sz="1400" b="1" dirty="0"/>
              <a:t>() </a:t>
            </a:r>
            <a:r>
              <a:rPr lang="ko-KR" altLang="en-US" sz="1400" b="1" dirty="0"/>
              <a:t>메서드를 통해 상품의 이름을 변경하겠다</a:t>
            </a:r>
            <a:r>
              <a:rPr lang="en-US" altLang="ko-KR" sz="1400" b="1" dirty="0"/>
              <a:t>. Swagger </a:t>
            </a:r>
            <a:r>
              <a:rPr lang="ko-KR" altLang="en-US" sz="1400" b="1" dirty="0"/>
              <a:t>페이지에서 아래와 같이 값을 입력한다</a:t>
            </a:r>
            <a:r>
              <a:rPr lang="en-US" altLang="ko-KR" sz="14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14DFB-5F92-D1F1-8474-7955FB7C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0" y="1915801"/>
            <a:ext cx="7284459" cy="4441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B3B5E1-3FCB-8AB8-6ABE-9D295702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324" y="4243693"/>
            <a:ext cx="8287176" cy="57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494A7-FEDF-EC91-3F85-1D054916F933}"/>
              </a:ext>
            </a:extLst>
          </p:cNvPr>
          <p:cNvSpPr txBox="1"/>
          <p:nvPr/>
        </p:nvSpPr>
        <p:spPr>
          <a:xfrm>
            <a:off x="8665605" y="2399421"/>
            <a:ext cx="1822745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“name”: “</a:t>
            </a:r>
            <a:r>
              <a:rPr lang="ko-KR" altLang="en-US" sz="1200" dirty="0"/>
              <a:t>지우개</a:t>
            </a:r>
            <a:r>
              <a:rPr lang="en-US" altLang="ko-KR" sz="1200" dirty="0"/>
              <a:t>“,</a:t>
            </a:r>
          </a:p>
          <a:p>
            <a:r>
              <a:rPr lang="en-US" altLang="ko-KR" sz="1200" dirty="0"/>
              <a:t>   “number”: 1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041B3C-5EAD-5525-AD27-51452CAEDBFD}"/>
              </a:ext>
            </a:extLst>
          </p:cNvPr>
          <p:cNvCxnSpPr/>
          <p:nvPr/>
        </p:nvCxnSpPr>
        <p:spPr>
          <a:xfrm flipV="1">
            <a:off x="5861849" y="2761367"/>
            <a:ext cx="2706866" cy="823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814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Swagger API</a:t>
            </a:r>
            <a:r>
              <a:rPr lang="ko-KR" altLang="en-US" sz="1400" b="1" dirty="0">
                <a:solidFill>
                  <a:srgbClr val="7030A0"/>
                </a:solidFill>
              </a:rPr>
              <a:t>를 통한 동작 확인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3DF08-7460-63A1-597C-5441FB0D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26" y="1438215"/>
            <a:ext cx="8185571" cy="2324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35586A-358B-BA7A-79D0-70792D2F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13" y="4218992"/>
            <a:ext cx="7017111" cy="400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7356D06-0D1A-1A7A-14F0-603A2AB17750}"/>
              </a:ext>
            </a:extLst>
          </p:cNvPr>
          <p:cNvGrpSpPr/>
          <p:nvPr/>
        </p:nvGrpSpPr>
        <p:grpSpPr>
          <a:xfrm>
            <a:off x="8186740" y="2803182"/>
            <a:ext cx="3579018" cy="3631763"/>
            <a:chOff x="8186740" y="2803182"/>
            <a:chExt cx="3579018" cy="36317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2F018-1A71-54CA-8AA2-B1CC5065E385}"/>
                </a:ext>
              </a:extLst>
            </p:cNvPr>
            <p:cNvSpPr txBox="1"/>
            <p:nvPr/>
          </p:nvSpPr>
          <p:spPr>
            <a:xfrm>
              <a:off x="8186740" y="2803182"/>
              <a:ext cx="3579018" cy="36317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Hibernate: 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select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product0_.number as number1_0_0_,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product0_.created_at as created_2_0_0_,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product0_.name as name3_0_0_,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product0_.price as price4_0_0_,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product0_.stock as stock5_0_0_,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product0_.updated_at as updated_6_0_0_ 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from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product product0_ 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where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product0_.number=?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Hibernate: 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update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product 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set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000" b="1" dirty="0" err="1">
                  <a:latin typeface="Consolas" panose="020B0609020204030204" pitchFamily="49" charset="0"/>
                </a:rPr>
                <a:t>created_at</a:t>
              </a:r>
              <a:r>
                <a:rPr lang="en-US" altLang="ko-KR" sz="1000" b="1" dirty="0">
                  <a:latin typeface="Consolas" panose="020B0609020204030204" pitchFamily="49" charset="0"/>
                </a:rPr>
                <a:t>=?,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name=?,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price=?,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stock=?,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000" b="1" dirty="0" err="1">
                  <a:latin typeface="Consolas" panose="020B0609020204030204" pitchFamily="49" charset="0"/>
                </a:rPr>
                <a:t>updated_at</a:t>
              </a:r>
              <a:r>
                <a:rPr lang="en-US" altLang="ko-KR" sz="1000" b="1" dirty="0">
                  <a:latin typeface="Consolas" panose="020B0609020204030204" pitchFamily="49" charset="0"/>
                </a:rPr>
                <a:t>=? 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where</a:t>
              </a:r>
            </a:p>
            <a:p>
              <a:pPr algn="l"/>
              <a:r>
                <a:rPr lang="en-US" altLang="ko-KR" sz="1000" b="1" dirty="0">
                  <a:latin typeface="Consolas" panose="020B0609020204030204" pitchFamily="49" charset="0"/>
                </a:rPr>
                <a:t>        number=?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D2087A-43F7-95CF-583D-DB047712FCFC}"/>
                </a:ext>
              </a:extLst>
            </p:cNvPr>
            <p:cNvSpPr/>
            <p:nvPr/>
          </p:nvSpPr>
          <p:spPr>
            <a:xfrm>
              <a:off x="8473044" y="4797631"/>
              <a:ext cx="647205" cy="21969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F3B40D-22E0-91A1-E820-C3BC3EE2CF7A}"/>
                </a:ext>
              </a:extLst>
            </p:cNvPr>
            <p:cNvSpPr/>
            <p:nvPr/>
          </p:nvSpPr>
          <p:spPr>
            <a:xfrm>
              <a:off x="8453249" y="2990594"/>
              <a:ext cx="647205" cy="21969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86695A-D02E-C7B1-1EEC-474E9128B500}"/>
              </a:ext>
            </a:extLst>
          </p:cNvPr>
          <p:cNvSpPr txBox="1"/>
          <p:nvPr/>
        </p:nvSpPr>
        <p:spPr>
          <a:xfrm>
            <a:off x="1074526" y="4644138"/>
            <a:ext cx="5021474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800" dirty="0">
                <a:latin typeface="Consolas"/>
              </a:rPr>
              <a:t>@PutMapping()</a:t>
            </a:r>
          </a:p>
          <a:p>
            <a:pPr algn="l">
              <a:defRPr/>
            </a:pPr>
            <a:r>
              <a:rPr lang="en-US" altLang="ko-KR" sz="800" dirty="0">
                <a:latin typeface="Consolas"/>
              </a:rPr>
              <a:t>    public </a:t>
            </a:r>
            <a:r>
              <a:rPr lang="en-US" altLang="ko-KR" sz="800" dirty="0" err="1">
                <a:latin typeface="Consolas"/>
              </a:rPr>
              <a:t>ResponseEntity</a:t>
            </a:r>
            <a:r>
              <a:rPr lang="en-US" altLang="ko-KR" sz="800" dirty="0">
                <a:latin typeface="Consolas"/>
              </a:rPr>
              <a:t>&lt;</a:t>
            </a:r>
            <a:r>
              <a:rPr lang="en-US" altLang="ko-KR" sz="800" dirty="0" err="1">
                <a:latin typeface="Consolas"/>
              </a:rPr>
              <a:t>ProductResponseDto</a:t>
            </a:r>
            <a:r>
              <a:rPr lang="en-US" altLang="ko-KR" sz="800" dirty="0">
                <a:latin typeface="Consolas"/>
              </a:rPr>
              <a:t>&gt; </a:t>
            </a:r>
            <a:r>
              <a:rPr lang="en-US" altLang="ko-KR" sz="800" dirty="0" err="1">
                <a:latin typeface="Consolas"/>
              </a:rPr>
              <a:t>changeProductName</a:t>
            </a:r>
            <a:r>
              <a:rPr lang="en-US" altLang="ko-KR" sz="800" dirty="0">
                <a:latin typeface="Consolas"/>
              </a:rPr>
              <a:t>(</a:t>
            </a:r>
          </a:p>
          <a:p>
            <a:pPr algn="l">
              <a:defRPr/>
            </a:pPr>
            <a:r>
              <a:rPr lang="en-US" altLang="ko-KR" sz="800" dirty="0">
                <a:latin typeface="Consolas"/>
              </a:rPr>
              <a:t>            @RequestBody </a:t>
            </a:r>
            <a:r>
              <a:rPr lang="en-US" altLang="ko-KR" sz="800" dirty="0" err="1">
                <a:latin typeface="Consolas"/>
              </a:rPr>
              <a:t>ChangeProductNameDto</a:t>
            </a:r>
            <a:r>
              <a:rPr lang="en-US" altLang="ko-KR" sz="800" dirty="0">
                <a:latin typeface="Consolas"/>
              </a:rPr>
              <a:t> </a:t>
            </a:r>
            <a:r>
              <a:rPr lang="en-US" altLang="ko-KR" sz="800" dirty="0" err="1">
                <a:latin typeface="Consolas"/>
              </a:rPr>
              <a:t>changeProductNameDto</a:t>
            </a:r>
            <a:r>
              <a:rPr lang="en-US" altLang="ko-KR" sz="800" dirty="0">
                <a:latin typeface="Consolas"/>
              </a:rPr>
              <a:t>) throws Exception {</a:t>
            </a:r>
          </a:p>
          <a:p>
            <a:pPr algn="l">
              <a:defRPr/>
            </a:pPr>
            <a:r>
              <a:rPr lang="en-US" altLang="ko-KR" sz="800" dirty="0">
                <a:latin typeface="Consolas"/>
              </a:rPr>
              <a:t>        </a:t>
            </a:r>
            <a:r>
              <a:rPr lang="en-US" altLang="ko-KR" sz="800" dirty="0" err="1">
                <a:latin typeface="Consolas"/>
              </a:rPr>
              <a:t>ProductResponseDto</a:t>
            </a:r>
            <a:r>
              <a:rPr lang="en-US" altLang="ko-KR" sz="800" dirty="0">
                <a:latin typeface="Consolas"/>
              </a:rPr>
              <a:t> </a:t>
            </a:r>
            <a:r>
              <a:rPr lang="en-US" altLang="ko-KR" sz="800" dirty="0" err="1">
                <a:latin typeface="Consolas"/>
              </a:rPr>
              <a:t>productResponseDto</a:t>
            </a:r>
            <a:r>
              <a:rPr lang="en-US" altLang="ko-KR" sz="800" dirty="0">
                <a:latin typeface="Consolas"/>
              </a:rPr>
              <a:t> = </a:t>
            </a:r>
            <a:r>
              <a:rPr lang="en-US" altLang="ko-KR" sz="800" dirty="0" err="1">
                <a:latin typeface="Consolas"/>
              </a:rPr>
              <a:t>productService.changeProductName</a:t>
            </a:r>
            <a:r>
              <a:rPr lang="en-US" altLang="ko-KR" sz="800" dirty="0">
                <a:latin typeface="Consolas"/>
              </a:rPr>
              <a:t>(</a:t>
            </a:r>
          </a:p>
          <a:p>
            <a:pPr algn="l">
              <a:defRPr/>
            </a:pPr>
            <a:r>
              <a:rPr lang="en-US" altLang="ko-KR" sz="800" dirty="0">
                <a:latin typeface="Consolas"/>
              </a:rPr>
              <a:t>                </a:t>
            </a:r>
            <a:r>
              <a:rPr lang="en-US" altLang="ko-KR" sz="800" dirty="0" err="1">
                <a:latin typeface="Consolas"/>
              </a:rPr>
              <a:t>changeProductNameDto.getNumber</a:t>
            </a:r>
            <a:r>
              <a:rPr lang="en-US" altLang="ko-KR" sz="800" dirty="0">
                <a:latin typeface="Consolas"/>
              </a:rPr>
              <a:t>(),</a:t>
            </a:r>
          </a:p>
          <a:p>
            <a:pPr algn="l">
              <a:defRPr/>
            </a:pPr>
            <a:r>
              <a:rPr lang="en-US" altLang="ko-KR" sz="800" dirty="0">
                <a:latin typeface="Consolas"/>
              </a:rPr>
              <a:t>                </a:t>
            </a:r>
            <a:r>
              <a:rPr lang="en-US" altLang="ko-KR" sz="800" dirty="0" err="1">
                <a:latin typeface="Consolas"/>
              </a:rPr>
              <a:t>changeProductNameDto.getName</a:t>
            </a:r>
            <a:r>
              <a:rPr lang="en-US" altLang="ko-KR" sz="800" dirty="0">
                <a:latin typeface="Consolas"/>
              </a:rPr>
              <a:t>());</a:t>
            </a:r>
          </a:p>
          <a:p>
            <a:pPr algn="l">
              <a:defRPr/>
            </a:pPr>
            <a:endParaRPr lang="en-US" altLang="ko-KR" sz="800" dirty="0">
              <a:latin typeface="Consolas"/>
            </a:endParaRPr>
          </a:p>
          <a:p>
            <a:pPr algn="l">
              <a:defRPr/>
            </a:pPr>
            <a:r>
              <a:rPr lang="en-US" altLang="ko-KR" sz="800" dirty="0">
                <a:latin typeface="Consolas"/>
              </a:rPr>
              <a:t>        return </a:t>
            </a:r>
            <a:r>
              <a:rPr lang="en-US" altLang="ko-KR" sz="800" dirty="0" err="1">
                <a:latin typeface="Consolas"/>
              </a:rPr>
              <a:t>ResponseEntity.status</a:t>
            </a:r>
            <a:r>
              <a:rPr lang="en-US" altLang="ko-KR" sz="800" dirty="0">
                <a:latin typeface="Consolas"/>
              </a:rPr>
              <a:t>(</a:t>
            </a:r>
            <a:r>
              <a:rPr lang="en-US" altLang="ko-KR" sz="800" dirty="0" err="1">
                <a:latin typeface="Consolas"/>
              </a:rPr>
              <a:t>HttpStatus.OK</a:t>
            </a:r>
            <a:r>
              <a:rPr lang="en-US" altLang="ko-KR" sz="800" dirty="0">
                <a:latin typeface="Consolas"/>
              </a:rPr>
              <a:t>).body(</a:t>
            </a:r>
            <a:r>
              <a:rPr lang="en-US" altLang="ko-KR" sz="800" dirty="0" err="1">
                <a:latin typeface="Consolas"/>
              </a:rPr>
              <a:t>productResponseDto</a:t>
            </a:r>
            <a:r>
              <a:rPr lang="en-US" altLang="ko-KR" sz="800" dirty="0">
                <a:latin typeface="Consolas"/>
              </a:rPr>
              <a:t>);        </a:t>
            </a:r>
          </a:p>
          <a:p>
            <a:pPr algn="l">
              <a:defRPr/>
            </a:pPr>
            <a:r>
              <a:rPr lang="en-US" altLang="ko-KR" sz="800" dirty="0">
                <a:latin typeface="Consolas"/>
              </a:rPr>
              <a:t>    }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39F5F5-D757-75F8-9B72-270A40F93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847" y="5161324"/>
            <a:ext cx="2120255" cy="798794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93278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 </a:t>
            </a:r>
            <a:r>
              <a:rPr lang="ko-KR" altLang="en-US" sz="1400" b="1" dirty="0">
                <a:solidFill>
                  <a:srgbClr val="7030A0"/>
                </a:solidFill>
              </a:rPr>
              <a:t>마리아</a:t>
            </a:r>
            <a:r>
              <a:rPr lang="en-US" altLang="ko-KR" sz="1400" b="1" dirty="0">
                <a:solidFill>
                  <a:srgbClr val="7030A0"/>
                </a:solidFill>
              </a:rPr>
              <a:t>DB </a:t>
            </a:r>
            <a:r>
              <a:rPr lang="ko-KR" altLang="en-US" sz="1400" b="1" dirty="0">
                <a:solidFill>
                  <a:srgbClr val="7030A0"/>
                </a:solidFill>
              </a:rPr>
              <a:t>설치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817717-7767-C821-B2C5-34CF6D60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34" y="1131567"/>
            <a:ext cx="7802262" cy="4594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5539428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Swagger API</a:t>
            </a:r>
            <a:r>
              <a:rPr lang="ko-KR" altLang="en-US" sz="1400" b="1" dirty="0">
                <a:solidFill>
                  <a:srgbClr val="7030A0"/>
                </a:solidFill>
              </a:rPr>
              <a:t>를 통한 동작 확인</a:t>
            </a: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E8DF54-6382-F3FC-4911-7F3491E9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04" y="1349075"/>
            <a:ext cx="7785500" cy="419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5E7C11-B03A-F234-2100-74710138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04" y="1907029"/>
            <a:ext cx="6427734" cy="4134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425548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6.10.2 Swagger API</a:t>
            </a:r>
            <a:r>
              <a:rPr lang="ko-KR" altLang="en-US" sz="1400" b="1" dirty="0">
                <a:solidFill>
                  <a:srgbClr val="7030A0"/>
                </a:solidFill>
              </a:rPr>
              <a:t>를 통한 동작 확인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0711F6-77FB-E66C-1B1F-05B841CD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00" y="1389974"/>
            <a:ext cx="8236373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BC595-811E-FEE7-24CB-5E2418B43FDB}"/>
              </a:ext>
            </a:extLst>
          </p:cNvPr>
          <p:cNvSpPr txBox="1"/>
          <p:nvPr/>
        </p:nvSpPr>
        <p:spPr>
          <a:xfrm>
            <a:off x="990014" y="2157275"/>
            <a:ext cx="3579018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Hibernate: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select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product0_.number as number1_0_0_,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product0_.created_at as created_2_0_0_,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product0_.name as name3_0_0_,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product0_.price as price4_0_0_,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product0_.stock as stock5_0_0_,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product0_.updated_at as updated_6_0_0_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from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 product0_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where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product0_.number=?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Hibernate: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delete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from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product 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where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        number=?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7C73AB-DF33-ADE2-510E-FB9ABB07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074" y="4634313"/>
            <a:ext cx="8230023" cy="1060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8470837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 </a:t>
            </a:r>
            <a:r>
              <a:rPr lang="ko-KR" altLang="en-US" sz="1400" b="1" dirty="0">
                <a:solidFill>
                  <a:srgbClr val="7030A0"/>
                </a:solidFill>
              </a:rPr>
              <a:t>반복되는 코드의 작성을 생략하는 방법 </a:t>
            </a:r>
            <a:r>
              <a:rPr lang="en-US" altLang="ko-KR" sz="1400" b="1" dirty="0">
                <a:solidFill>
                  <a:srgbClr val="7030A0"/>
                </a:solidFill>
              </a:rPr>
              <a:t>- </a:t>
            </a:r>
            <a:r>
              <a:rPr lang="ko-KR" altLang="en-US" sz="1400" b="1" dirty="0">
                <a:solidFill>
                  <a:srgbClr val="7030A0"/>
                </a:solidFill>
              </a:rPr>
              <a:t>롬복</a:t>
            </a: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F50AC4-D5B3-BD2E-9529-2194091C2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00" y="1414857"/>
            <a:ext cx="8318928" cy="3054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6635226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6.11.1 </a:t>
            </a:r>
            <a:r>
              <a:rPr lang="ko-KR" altLang="en-US" sz="1400" b="1" dirty="0">
                <a:solidFill>
                  <a:srgbClr val="7030A0"/>
                </a:solidFill>
              </a:rPr>
              <a:t>롬복 설치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F02100-C5F9-EC6E-1370-158B3746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13" y="1323961"/>
            <a:ext cx="8153819" cy="552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1BB92-75D6-2621-52B8-EDD266289D09}"/>
              </a:ext>
            </a:extLst>
          </p:cNvPr>
          <p:cNvSpPr txBox="1"/>
          <p:nvPr/>
        </p:nvSpPr>
        <p:spPr>
          <a:xfrm>
            <a:off x="990014" y="2157275"/>
            <a:ext cx="5375160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&lt;dependencies&gt;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	&lt;dependency&gt;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		&lt;</a:t>
            </a:r>
            <a:r>
              <a:rPr lang="en-US" altLang="ko-KR" sz="1000" b="1" dirty="0" err="1">
                <a:latin typeface="Consolas" panose="020B0609020204030204" pitchFamily="49" charset="0"/>
              </a:rPr>
              <a:t>groupId</a:t>
            </a:r>
            <a:r>
              <a:rPr lang="en-US" altLang="ko-KR" sz="1000" b="1" dirty="0">
                <a:latin typeface="Consolas" panose="020B0609020204030204" pitchFamily="49" charset="0"/>
              </a:rPr>
              <a:t>&gt;</a:t>
            </a:r>
            <a:r>
              <a:rPr lang="en-US" altLang="ko-KR" sz="1000" b="1" dirty="0" err="1">
                <a:latin typeface="Consolas" panose="020B0609020204030204" pitchFamily="49" charset="0"/>
              </a:rPr>
              <a:t>org.projectlombok</a:t>
            </a:r>
            <a:r>
              <a:rPr lang="en-US" altLang="ko-KR" sz="1000" b="1" dirty="0">
                <a:latin typeface="Consolas" panose="020B0609020204030204" pitchFamily="49" charset="0"/>
              </a:rPr>
              <a:t>&lt;/</a:t>
            </a:r>
            <a:r>
              <a:rPr lang="en-US" altLang="ko-KR" sz="1000" b="1" dirty="0" err="1">
                <a:latin typeface="Consolas" panose="020B0609020204030204" pitchFamily="49" charset="0"/>
              </a:rPr>
              <a:t>groupId</a:t>
            </a:r>
            <a:r>
              <a:rPr lang="en-US" altLang="ko-KR" sz="1000" b="1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		&lt;</a:t>
            </a:r>
            <a:r>
              <a:rPr lang="en-US" altLang="ko-KR" sz="1000" b="1" dirty="0" err="1">
                <a:latin typeface="Consolas" panose="020B0609020204030204" pitchFamily="49" charset="0"/>
              </a:rPr>
              <a:t>artifactId</a:t>
            </a:r>
            <a:r>
              <a:rPr lang="en-US" altLang="ko-KR" sz="1000" b="1" dirty="0">
                <a:latin typeface="Consolas" panose="020B0609020204030204" pitchFamily="49" charset="0"/>
              </a:rPr>
              <a:t>&gt;</a:t>
            </a:r>
            <a:r>
              <a:rPr lang="en-US" altLang="ko-K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lombok</a:t>
            </a:r>
            <a:r>
              <a:rPr lang="en-US" altLang="ko-KR" sz="1000" b="1" dirty="0">
                <a:latin typeface="Consolas" panose="020B0609020204030204" pitchFamily="49" charset="0"/>
              </a:rPr>
              <a:t>&lt;/</a:t>
            </a:r>
            <a:r>
              <a:rPr lang="en-US" altLang="ko-KR" sz="1000" b="1" dirty="0" err="1">
                <a:latin typeface="Consolas" panose="020B0609020204030204" pitchFamily="49" charset="0"/>
              </a:rPr>
              <a:t>artifactId</a:t>
            </a:r>
            <a:r>
              <a:rPr lang="en-US" altLang="ko-KR" sz="1000" b="1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		&lt;optional&gt;true&lt;/optional&gt;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	&lt;/dependency&gt;</a:t>
            </a:r>
          </a:p>
          <a:p>
            <a:pPr algn="l"/>
            <a:r>
              <a:rPr lang="en-US" altLang="ko-KR" sz="1000" b="1" dirty="0">
                <a:latin typeface="Consolas" panose="020B0609020204030204" pitchFamily="49" charset="0"/>
              </a:rPr>
              <a:t>&lt;/dependencies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A58AB2-477F-27F3-9DF3-68C3C75BF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40" y="2368265"/>
            <a:ext cx="3702335" cy="341034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ECF48E-3BC0-4C41-22E3-312747B13CCB}"/>
              </a:ext>
            </a:extLst>
          </p:cNvPr>
          <p:cNvCxnSpPr>
            <a:cxnSpLocks/>
          </p:cNvCxnSpPr>
          <p:nvPr/>
        </p:nvCxnSpPr>
        <p:spPr>
          <a:xfrm>
            <a:off x="1045313" y="1564480"/>
            <a:ext cx="4926862" cy="285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EFCB93-B497-37D6-1B3A-A6168664997A}"/>
              </a:ext>
            </a:extLst>
          </p:cNvPr>
          <p:cNvSpPr txBox="1"/>
          <p:nvPr/>
        </p:nvSpPr>
        <p:spPr>
          <a:xfrm>
            <a:off x="1045313" y="3778713"/>
            <a:ext cx="416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https://projectlombok.org/download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F35640-52CD-8A63-70E3-CDF40E9F7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25" y="4271410"/>
            <a:ext cx="3816546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9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6.11.2 </a:t>
            </a:r>
            <a:r>
              <a:rPr lang="ko-KR" altLang="en-US" sz="1400" b="1" dirty="0">
                <a:solidFill>
                  <a:srgbClr val="7030A0"/>
                </a:solidFill>
              </a:rPr>
              <a:t>롬복의 주요 </a:t>
            </a:r>
            <a:r>
              <a:rPr lang="ko-KR" altLang="en-US" sz="1400" b="1" dirty="0" err="1">
                <a:solidFill>
                  <a:srgbClr val="7030A0"/>
                </a:solidFill>
              </a:rPr>
              <a:t>어노테이션</a:t>
            </a: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62D996-FBF8-DEA6-6988-F3E7AD55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223" y="601973"/>
            <a:ext cx="1550007" cy="873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235DD-37DB-9FDD-A6F0-EF658FFDF2BA}"/>
              </a:ext>
            </a:extLst>
          </p:cNvPr>
          <p:cNvSpPr txBox="1"/>
          <p:nvPr/>
        </p:nvSpPr>
        <p:spPr>
          <a:xfrm>
            <a:off x="1175458" y="2129259"/>
            <a:ext cx="4039105" cy="21236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롬복 오류가 나면</a:t>
            </a:r>
            <a:endParaRPr lang="en-US" altLang="ko-KR" sz="1200" dirty="0"/>
          </a:p>
          <a:p>
            <a:r>
              <a:rPr lang="en-US" altLang="ko-KR" sz="1200" dirty="0"/>
              <a:t>lombok.jar </a:t>
            </a:r>
            <a:r>
              <a:rPr lang="ko-KR" altLang="en-US" sz="1200" dirty="0"/>
              <a:t>파일이 </a:t>
            </a:r>
            <a:r>
              <a:rPr lang="en-US" altLang="ko-KR" sz="1200" dirty="0" err="1"/>
              <a:t>sts</a:t>
            </a:r>
            <a:r>
              <a:rPr lang="en-US" altLang="ko-KR" sz="1200" dirty="0"/>
              <a:t> </a:t>
            </a:r>
            <a:r>
              <a:rPr lang="ko-KR" altLang="en-US" sz="1200" dirty="0"/>
              <a:t>실행파일이 있는 폴더 안에 설치 되어 있어야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구글링에서 </a:t>
            </a:r>
            <a:r>
              <a:rPr lang="en-US" altLang="ko-KR" sz="1200" dirty="0"/>
              <a:t>lombok.jar </a:t>
            </a:r>
            <a:r>
              <a:rPr lang="ko-KR" altLang="en-US" sz="1200" dirty="0"/>
              <a:t>적장장소에 다운로드하여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sts.ini </a:t>
            </a:r>
            <a:r>
              <a:rPr lang="ko-KR" altLang="en-US" sz="1200" dirty="0"/>
              <a:t>파일에서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en-US" altLang="ko-KR" sz="1200" dirty="0" err="1"/>
              <a:t>javaagent</a:t>
            </a:r>
            <a:r>
              <a:rPr lang="en-US" altLang="ko-KR" sz="1200" dirty="0"/>
              <a:t>:</a:t>
            </a:r>
            <a:r>
              <a:rPr lang="ko-KR" altLang="en-US" sz="1200" dirty="0">
                <a:solidFill>
                  <a:srgbClr val="FF0000"/>
                </a:solidFill>
              </a:rPr>
              <a:t>롬복파일저장위치</a:t>
            </a:r>
            <a:r>
              <a:rPr lang="en-US" altLang="ko-KR" sz="1200" dirty="0"/>
              <a:t>\lombok.jar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아니면</a:t>
            </a:r>
            <a:r>
              <a:rPr lang="en-US" altLang="ko-KR" sz="1200" dirty="0"/>
              <a:t>, </a:t>
            </a:r>
            <a:r>
              <a:rPr lang="ko-KR" altLang="en-US" sz="1200" dirty="0"/>
              <a:t>다른 이클립스에서 중복해서 </a:t>
            </a:r>
            <a:r>
              <a:rPr lang="en-US" altLang="ko-KR" sz="1200" dirty="0"/>
              <a:t>lombok.jar </a:t>
            </a:r>
            <a:r>
              <a:rPr lang="ko-KR" altLang="en-US" sz="1200" dirty="0"/>
              <a:t>파일이 설치되어 있기 때문이기에 다른 곳의 롬복 파일을 삭제한다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53CA15-4BEF-4C8D-A15B-02A2BB19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29" y="1734710"/>
            <a:ext cx="1707119" cy="3567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C8E7463-81FF-1C7B-461E-ADEBF3CCF526}"/>
              </a:ext>
            </a:extLst>
          </p:cNvPr>
          <p:cNvSpPr/>
          <p:nvPr/>
        </p:nvSpPr>
        <p:spPr>
          <a:xfrm>
            <a:off x="5789182" y="4399187"/>
            <a:ext cx="756954" cy="20589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AB0B9A2-0819-2B8E-E91F-D4A1373C6596}"/>
              </a:ext>
            </a:extLst>
          </p:cNvPr>
          <p:cNvCxnSpPr/>
          <p:nvPr/>
        </p:nvCxnSpPr>
        <p:spPr>
          <a:xfrm>
            <a:off x="4741558" y="2727833"/>
            <a:ext cx="1120292" cy="167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528B96F-2FD9-1581-F37E-45B55CB64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013" y="1690436"/>
            <a:ext cx="3051308" cy="3611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963FF1-2C1B-511E-7A5D-8C8830BE9204}"/>
              </a:ext>
            </a:extLst>
          </p:cNvPr>
          <p:cNvSpPr txBox="1"/>
          <p:nvPr/>
        </p:nvSpPr>
        <p:spPr>
          <a:xfrm>
            <a:off x="8350843" y="5438080"/>
            <a:ext cx="1647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롬복 파일 저장위치</a:t>
            </a: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64CE2A4B-BA6C-4EF7-C5D0-6873DC3D4D92}"/>
              </a:ext>
            </a:extLst>
          </p:cNvPr>
          <p:cNvSpPr/>
          <p:nvPr/>
        </p:nvSpPr>
        <p:spPr>
          <a:xfrm rot="5400000">
            <a:off x="8725526" y="4548082"/>
            <a:ext cx="277001" cy="1482284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BF55F7-76A3-9E6E-DCA5-91B4A4CE9C54}"/>
              </a:ext>
            </a:extLst>
          </p:cNvPr>
          <p:cNvSpPr/>
          <p:nvPr/>
        </p:nvSpPr>
        <p:spPr>
          <a:xfrm>
            <a:off x="5789182" y="5032899"/>
            <a:ext cx="756954" cy="20589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FD4696-BA71-6FA3-2AF3-F1532B527D7B}"/>
              </a:ext>
            </a:extLst>
          </p:cNvPr>
          <p:cNvCxnSpPr/>
          <p:nvPr/>
        </p:nvCxnSpPr>
        <p:spPr>
          <a:xfrm flipH="1">
            <a:off x="6546136" y="4483024"/>
            <a:ext cx="847877" cy="54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002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6.11.1 </a:t>
            </a:r>
            <a:r>
              <a:rPr lang="ko-KR" altLang="en-US" sz="1400" b="1" dirty="0">
                <a:solidFill>
                  <a:srgbClr val="7030A0"/>
                </a:solidFill>
              </a:rPr>
              <a:t>롬복 설치</a:t>
            </a:r>
            <a:endParaRPr lang="en-US" altLang="ko-KR" sz="14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4C7818-DA7D-BD87-C4FF-F1E0FDD8C74A}"/>
              </a:ext>
            </a:extLst>
          </p:cNvPr>
          <p:cNvGrpSpPr/>
          <p:nvPr/>
        </p:nvGrpSpPr>
        <p:grpSpPr>
          <a:xfrm>
            <a:off x="974009" y="1681013"/>
            <a:ext cx="6146006" cy="4480806"/>
            <a:chOff x="1015340" y="1345945"/>
            <a:chExt cx="6146006" cy="448080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B6AFF0E-B187-F3A3-5060-93B31737A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340" y="1345945"/>
              <a:ext cx="6146006" cy="448080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D511E7-3861-89EB-221F-F63367BCFB45}"/>
                </a:ext>
              </a:extLst>
            </p:cNvPr>
            <p:cNvSpPr/>
            <p:nvPr/>
          </p:nvSpPr>
          <p:spPr>
            <a:xfrm>
              <a:off x="4661065" y="1567543"/>
              <a:ext cx="2428503" cy="155065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32098F-0360-D3F0-C366-62F9B48193CC}"/>
              </a:ext>
            </a:extLst>
          </p:cNvPr>
          <p:cNvSpPr txBox="1"/>
          <p:nvPr/>
        </p:nvSpPr>
        <p:spPr>
          <a:xfrm>
            <a:off x="7315200" y="2905780"/>
            <a:ext cx="3069771" cy="610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[Installed] </a:t>
            </a:r>
            <a:r>
              <a:rPr lang="ko-KR" altLang="en-US" sz="1200" dirty="0"/>
              <a:t>탭에서 </a:t>
            </a:r>
            <a:r>
              <a:rPr lang="en-US" altLang="ko-KR" sz="1200" dirty="0"/>
              <a:t>Lombok</a:t>
            </a:r>
            <a:r>
              <a:rPr lang="ko-KR" altLang="en-US" sz="1200" dirty="0"/>
              <a:t>이 활성화돼 있는 것을 확인할 수 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74F691-6881-5A82-FA81-0841FBC3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51" y="1025289"/>
            <a:ext cx="8223673" cy="628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5F133B-6888-3DAE-BAC7-7D9930630B38}"/>
              </a:ext>
            </a:extLst>
          </p:cNvPr>
          <p:cNvSpPr/>
          <p:nvPr/>
        </p:nvSpPr>
        <p:spPr>
          <a:xfrm>
            <a:off x="2422851" y="1025289"/>
            <a:ext cx="1084730" cy="29630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B9F00F6-2E0D-F85B-8830-CF975E380FC7}"/>
              </a:ext>
            </a:extLst>
          </p:cNvPr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  <p:extLst>
      <p:ext uri="{BB962C8B-B14F-4D97-AF65-F5344CB8AC3E}">
        <p14:creationId xmlns:p14="http://schemas.microsoft.com/office/powerpoint/2010/main" val="36807573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6.11.1 </a:t>
            </a:r>
            <a:r>
              <a:rPr lang="ko-KR" altLang="en-US" sz="1400" b="1" dirty="0">
                <a:solidFill>
                  <a:srgbClr val="7030A0"/>
                </a:solidFill>
              </a:rPr>
              <a:t>롬복 설치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62C97A-F376-A665-1C2C-2F2AE019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90" y="1018950"/>
            <a:ext cx="8293526" cy="711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E747E9-A767-0C2F-A9D1-1E6C02EBAA11}"/>
              </a:ext>
            </a:extLst>
          </p:cNvPr>
          <p:cNvSpPr txBox="1"/>
          <p:nvPr/>
        </p:nvSpPr>
        <p:spPr>
          <a:xfrm>
            <a:off x="8383980" y="2755351"/>
            <a:ext cx="2529444" cy="1164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[Enable annotation processing] </a:t>
            </a:r>
            <a:r>
              <a:rPr lang="ko-KR" altLang="en-US" sz="1200" dirty="0"/>
              <a:t>항목에 체크를 하고 </a:t>
            </a:r>
            <a:r>
              <a:rPr lang="en-US" altLang="ko-KR" sz="1200" dirty="0"/>
              <a:t>[OK] </a:t>
            </a:r>
            <a:r>
              <a:rPr lang="ko-KR" altLang="en-US" sz="1200" dirty="0"/>
              <a:t>버튼을 눌러야 롬복을 정상적으로 사용할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D587BB-6E69-C256-257C-106B1FDEF87A}"/>
              </a:ext>
            </a:extLst>
          </p:cNvPr>
          <p:cNvGrpSpPr/>
          <p:nvPr/>
        </p:nvGrpSpPr>
        <p:grpSpPr>
          <a:xfrm>
            <a:off x="1015340" y="1844437"/>
            <a:ext cx="7233881" cy="4793886"/>
            <a:chOff x="1015340" y="1844437"/>
            <a:chExt cx="7233881" cy="479388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0270377-1735-1C7C-D247-AF736E7A1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765" y="1844437"/>
              <a:ext cx="7137032" cy="47938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1DF235-6E2D-9A07-8D26-9813F9EC0524}"/>
                </a:ext>
              </a:extLst>
            </p:cNvPr>
            <p:cNvSpPr/>
            <p:nvPr/>
          </p:nvSpPr>
          <p:spPr>
            <a:xfrm>
              <a:off x="1015340" y="3087584"/>
              <a:ext cx="2072244" cy="997528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7C3CC0-990F-4278-2994-A0F2CE0A9D97}"/>
                </a:ext>
              </a:extLst>
            </p:cNvPr>
            <p:cNvSpPr/>
            <p:nvPr/>
          </p:nvSpPr>
          <p:spPr>
            <a:xfrm>
              <a:off x="3958442" y="2268186"/>
              <a:ext cx="1706088" cy="241465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D85F1F-ABC5-04D7-8CE0-3CFDDB36894D}"/>
                </a:ext>
              </a:extLst>
            </p:cNvPr>
            <p:cNvSpPr/>
            <p:nvPr/>
          </p:nvSpPr>
          <p:spPr>
            <a:xfrm>
              <a:off x="7374576" y="6251409"/>
              <a:ext cx="874645" cy="241465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13D2D8-7999-BF19-0463-D059D182DE09}"/>
              </a:ext>
            </a:extLst>
          </p:cNvPr>
          <p:cNvSpPr txBox="1"/>
          <p:nvPr/>
        </p:nvSpPr>
        <p:spPr>
          <a:xfrm>
            <a:off x="9168223" y="466216"/>
            <a:ext cx="191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인텔리제이 실습</a:t>
            </a:r>
          </a:p>
        </p:txBody>
      </p:sp>
    </p:spTree>
    <p:extLst>
      <p:ext uri="{BB962C8B-B14F-4D97-AF65-F5344CB8AC3E}">
        <p14:creationId xmlns:p14="http://schemas.microsoft.com/office/powerpoint/2010/main" val="10028036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6.11.1 </a:t>
            </a:r>
            <a:r>
              <a:rPr lang="ko-KR" altLang="en-US" sz="1400" b="1" dirty="0">
                <a:solidFill>
                  <a:srgbClr val="7030A0"/>
                </a:solidFill>
              </a:rPr>
              <a:t>롬복 설치</a:t>
            </a:r>
            <a:endParaRPr lang="en-US" altLang="ko-KR" sz="1400" b="1" dirty="0"/>
          </a:p>
        </p:txBody>
      </p:sp>
      <p:sp>
        <p:nvSpPr>
          <p:cNvPr id="4" name="직사각형 11">
            <a:extLst>
              <a:ext uri="{FF2B5EF4-FFF2-40B4-BE49-F238E27FC236}">
                <a16:creationId xmlns:a16="http://schemas.microsoft.com/office/drawing/2014/main" id="{51F81897-418D-1556-FD0F-1E0C86997548}"/>
              </a:ext>
            </a:extLst>
          </p:cNvPr>
          <p:cNvSpPr txBox="1"/>
          <p:nvPr/>
        </p:nvSpPr>
        <p:spPr>
          <a:xfrm>
            <a:off x="1163040" y="1322360"/>
            <a:ext cx="8299476" cy="333617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0000FF"/>
                </a:solidFill>
              </a:rPr>
              <a:t>https://projectlombok.org</a:t>
            </a:r>
            <a:r>
              <a:rPr lang="en-US" altLang="ko-KR" sz="1200" dirty="0"/>
              <a:t> </a:t>
            </a:r>
            <a:r>
              <a:rPr lang="ko-KR" altLang="en-US" sz="1200" dirty="0"/>
              <a:t>접속하여 [</a:t>
            </a:r>
            <a:r>
              <a:rPr lang="en-US" altLang="ko-KR" sz="1200" dirty="0"/>
              <a:t>Download]</a:t>
            </a:r>
            <a:r>
              <a:rPr lang="ko-KR" altLang="en-US" sz="1200" dirty="0"/>
              <a:t>  </a:t>
            </a:r>
            <a:r>
              <a:rPr lang="en-US" altLang="ko-KR" sz="1200" b="1" dirty="0">
                <a:solidFill>
                  <a:srgbClr val="800080"/>
                </a:solidFill>
              </a:rPr>
              <a:t>lombok.jar</a:t>
            </a:r>
            <a:r>
              <a:rPr lang="en-US" altLang="ko-KR" sz="1200" dirty="0"/>
              <a:t> </a:t>
            </a:r>
            <a:r>
              <a:rPr lang="ko-KR" altLang="en-US" sz="1200" dirty="0"/>
              <a:t>파일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EBF078-6867-F697-B5F6-03385F9B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0" y="1762197"/>
            <a:ext cx="6286545" cy="448851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63BDC7-511C-7005-7C09-F6059E2C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16" y="3821288"/>
            <a:ext cx="4946503" cy="201192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A09C6D-A533-210E-212A-083403ADFB34}"/>
              </a:ext>
            </a:extLst>
          </p:cNvPr>
          <p:cNvSpPr/>
          <p:nvPr/>
        </p:nvSpPr>
        <p:spPr>
          <a:xfrm>
            <a:off x="4814225" y="1786421"/>
            <a:ext cx="599507" cy="21193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288A919-2AA4-9243-1F6C-07335864A6EF}"/>
              </a:ext>
            </a:extLst>
          </p:cNvPr>
          <p:cNvCxnSpPr/>
          <p:nvPr/>
        </p:nvCxnSpPr>
        <p:spPr>
          <a:xfrm>
            <a:off x="5129118" y="1998359"/>
            <a:ext cx="4723391" cy="291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2098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6.11.1 </a:t>
            </a:r>
            <a:r>
              <a:rPr lang="ko-KR" altLang="en-US" sz="1400" b="1" dirty="0">
                <a:solidFill>
                  <a:srgbClr val="7030A0"/>
                </a:solidFill>
              </a:rPr>
              <a:t>롬복 설치</a:t>
            </a:r>
            <a:endParaRPr lang="en-US" altLang="ko-KR" sz="1400" b="1" dirty="0"/>
          </a:p>
        </p:txBody>
      </p:sp>
      <p:sp>
        <p:nvSpPr>
          <p:cNvPr id="4" name="직사각형 11">
            <a:extLst>
              <a:ext uri="{FF2B5EF4-FFF2-40B4-BE49-F238E27FC236}">
                <a16:creationId xmlns:a16="http://schemas.microsoft.com/office/drawing/2014/main" id="{FF7DD277-19B5-7BCF-9219-AEBE56872000}"/>
              </a:ext>
            </a:extLst>
          </p:cNvPr>
          <p:cNvSpPr txBox="1"/>
          <p:nvPr/>
        </p:nvSpPr>
        <p:spPr>
          <a:xfrm>
            <a:off x="1122812" y="1316305"/>
            <a:ext cx="8569071" cy="610616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/>
              <a:t> </a:t>
            </a:r>
            <a:r>
              <a:rPr lang="en-US" altLang="ko-KR" sz="1200" dirty="0"/>
              <a:t>lombok.jar</a:t>
            </a:r>
            <a:r>
              <a:rPr lang="ko-KR" altLang="en-US" sz="1200" dirty="0"/>
              <a:t>가 </a:t>
            </a:r>
            <a:r>
              <a:rPr lang="ko-KR" altLang="en-US" sz="1200" dirty="0" err="1"/>
              <a:t>다운로드된</a:t>
            </a:r>
            <a:r>
              <a:rPr lang="ko-KR" altLang="en-US" sz="1200" dirty="0"/>
              <a:t> 폴더로 이동하여 명령 프롬프트(</a:t>
            </a:r>
            <a:r>
              <a:rPr lang="en-US" altLang="ko-KR" sz="1200" dirty="0" err="1"/>
              <a:t>cmd</a:t>
            </a:r>
            <a:r>
              <a:rPr lang="ko-KR" altLang="en-US" sz="1200" dirty="0"/>
              <a:t>)에서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/>
              <a:t> c:\&gt;</a:t>
            </a:r>
            <a:r>
              <a:rPr lang="en-US" altLang="ko-KR" sz="1200" b="1" dirty="0">
                <a:solidFill>
                  <a:srgbClr val="800080"/>
                </a:solidFill>
              </a:rPr>
              <a:t>java -jar lombok.jar</a:t>
            </a:r>
            <a:r>
              <a:rPr lang="en-US" altLang="ko-KR" sz="1200" dirty="0"/>
              <a:t>  </a:t>
            </a:r>
            <a:r>
              <a:rPr lang="ko-KR" altLang="en-US" sz="1200" dirty="0"/>
              <a:t>실행.  이클립스 실행파일 경로 확인하고 [</a:t>
            </a:r>
            <a:r>
              <a:rPr lang="en-US" altLang="ko-KR" sz="1200" dirty="0"/>
              <a:t>Install/Update] </a:t>
            </a:r>
            <a:r>
              <a:rPr lang="ko-KR" altLang="en-US" sz="1200" dirty="0"/>
              <a:t>클릭. </a:t>
            </a:r>
            <a:r>
              <a:rPr lang="en-US" altLang="ko-KR" sz="1200" dirty="0"/>
              <a:t>lombok.jar </a:t>
            </a:r>
            <a:r>
              <a:rPr lang="ko-KR" altLang="en-US" sz="1200" dirty="0"/>
              <a:t>해당 폴더에 추가.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5F865B-1F82-BC71-21D2-B5C37E7AB0D4}"/>
              </a:ext>
            </a:extLst>
          </p:cNvPr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47624" y="2054089"/>
            <a:ext cx="9144000" cy="470801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64F53E-BFD1-9A9D-AECC-DB3DEA3AD71C}"/>
              </a:ext>
            </a:extLst>
          </p:cNvPr>
          <p:cNvSpPr/>
          <p:nvPr/>
        </p:nvSpPr>
        <p:spPr>
          <a:xfrm>
            <a:off x="9003624" y="5656051"/>
            <a:ext cx="11880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793336-22A2-F39B-32DD-C89CABF38D66}"/>
              </a:ext>
            </a:extLst>
          </p:cNvPr>
          <p:cNvSpPr/>
          <p:nvPr/>
        </p:nvSpPr>
        <p:spPr>
          <a:xfrm>
            <a:off x="4251453" y="4790431"/>
            <a:ext cx="4176522" cy="865620"/>
          </a:xfrm>
          <a:prstGeom prst="rect">
            <a:avLst/>
          </a:prstGeom>
          <a:noFill/>
          <a:ln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4A4712-B96F-61B4-0107-9CDB876A003B}"/>
              </a:ext>
            </a:extLst>
          </p:cNvPr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867524" y="2522147"/>
            <a:ext cx="2324100" cy="1885950"/>
          </a:xfrm>
          <a:prstGeom prst="rect">
            <a:avLst/>
          </a:prstGeom>
          <a:ln w="9525" cap="flat" cmpd="sng">
            <a:solidFill>
              <a:srgbClr val="42C7F1"/>
            </a:solidFill>
            <a:prstDash val="solid"/>
            <a:rou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D0AC43-2310-ED6B-133E-7A1F7DD7B105}"/>
              </a:ext>
            </a:extLst>
          </p:cNvPr>
          <p:cNvSpPr/>
          <p:nvPr/>
        </p:nvSpPr>
        <p:spPr>
          <a:xfrm>
            <a:off x="7960488" y="3017638"/>
            <a:ext cx="11880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A78319-C926-E76C-7105-3DA7D5D28A71}"/>
              </a:ext>
            </a:extLst>
          </p:cNvPr>
          <p:cNvSpPr/>
          <p:nvPr/>
        </p:nvSpPr>
        <p:spPr>
          <a:xfrm>
            <a:off x="1047624" y="2522147"/>
            <a:ext cx="1763649" cy="828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3ECE2-AE3A-9DB6-8812-EEC869FF550B}"/>
              </a:ext>
            </a:extLst>
          </p:cNvPr>
          <p:cNvSpPr txBox="1"/>
          <p:nvPr/>
        </p:nvSpPr>
        <p:spPr>
          <a:xfrm>
            <a:off x="7219202" y="5944051"/>
            <a:ext cx="1929285" cy="46166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FF0000"/>
                </a:solidFill>
              </a:rPr>
              <a:t>오류 사전방지를 위해선 </a:t>
            </a:r>
            <a:r>
              <a:rPr lang="en-US" altLang="ko-KR" sz="1200">
                <a:solidFill>
                  <a:srgbClr val="FF0000"/>
                </a:solidFill>
              </a:rPr>
              <a:t>sts</a:t>
            </a:r>
            <a:r>
              <a:rPr lang="ko-KR" altLang="en-US" sz="1200">
                <a:solidFill>
                  <a:srgbClr val="FF0000"/>
                </a:solidFill>
              </a:rPr>
              <a:t>에만 체크한다</a:t>
            </a:r>
            <a:r>
              <a:rPr lang="en-US" altLang="ko-KR" sz="120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8361323-37F8-82CF-9A9A-0534EC2313A5}"/>
              </a:ext>
            </a:extLst>
          </p:cNvPr>
          <p:cNvSpPr/>
          <p:nvPr/>
        </p:nvSpPr>
        <p:spPr>
          <a:xfrm>
            <a:off x="7420513" y="5412407"/>
            <a:ext cx="611916" cy="532659"/>
          </a:xfrm>
          <a:custGeom>
            <a:avLst/>
            <a:gdLst>
              <a:gd name="connsiteX0" fmla="*/ 554478 w 611916"/>
              <a:gd name="connsiteY0" fmla="*/ 536513 h 532659"/>
              <a:gd name="connsiteX1" fmla="*/ 575184 w 611916"/>
              <a:gd name="connsiteY1" fmla="*/ 29203 h 532659"/>
              <a:gd name="connsiteX2" fmla="*/ -4598 w 611916"/>
              <a:gd name="connsiteY2" fmla="*/ 60263 h 53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1916" h="532659">
                <a:moveTo>
                  <a:pt x="554478" y="536513"/>
                </a:moveTo>
                <a:cubicBezTo>
                  <a:pt x="557928" y="451960"/>
                  <a:pt x="668363" y="108578"/>
                  <a:pt x="575184" y="29203"/>
                </a:cubicBezTo>
                <a:cubicBezTo>
                  <a:pt x="482005" y="-50172"/>
                  <a:pt x="92032" y="55086"/>
                  <a:pt x="-4598" y="60263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DF8DA-5F9F-81CC-7F15-BCBEC6C8D132}"/>
              </a:ext>
            </a:extLst>
          </p:cNvPr>
          <p:cNvSpPr txBox="1"/>
          <p:nvPr/>
        </p:nvSpPr>
        <p:spPr>
          <a:xfrm>
            <a:off x="4559888" y="478200"/>
            <a:ext cx="513199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경로는 </a:t>
            </a:r>
            <a:r>
              <a:rPr lang="en-US" altLang="ko-KR" sz="1200" dirty="0">
                <a:solidFill>
                  <a:srgbClr val="FF0000"/>
                </a:solidFill>
              </a:rPr>
              <a:t>lombok.jar</a:t>
            </a:r>
            <a:r>
              <a:rPr lang="ko-KR" altLang="en-US" sz="1200" dirty="0">
                <a:solidFill>
                  <a:srgbClr val="FF0000"/>
                </a:solidFill>
              </a:rPr>
              <a:t>가 있는 곳으로 지정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C:\Users\daewo&gt;cd\C:\spring\sts-3.9.18.RELEASE</a:t>
            </a:r>
          </a:p>
          <a:p>
            <a:r>
              <a:rPr lang="en-US" altLang="ko-KR" sz="1200" b="1" dirty="0"/>
              <a:t>C:\spring\sts-3.9.18.RELEASE&gt;</a:t>
            </a:r>
            <a:r>
              <a:rPr lang="en-US" altLang="ko-KR" sz="1200" b="1" dirty="0">
                <a:solidFill>
                  <a:srgbClr val="7030A0"/>
                </a:solidFill>
              </a:rPr>
              <a:t>-java</a:t>
            </a:r>
            <a:r>
              <a:rPr lang="ko-KR" altLang="en-US" sz="1200" b="1" dirty="0">
                <a:solidFill>
                  <a:srgbClr val="7030A0"/>
                </a:solidFill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</a:rPr>
              <a:t>–jar</a:t>
            </a:r>
            <a:r>
              <a:rPr lang="ko-KR" altLang="en-US" sz="1200" b="1" dirty="0">
                <a:solidFill>
                  <a:srgbClr val="7030A0"/>
                </a:solidFill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</a:rPr>
              <a:t>lombok.jar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CCB8102-7AD4-CC83-3C30-781DF8EBDD0F}"/>
              </a:ext>
            </a:extLst>
          </p:cNvPr>
          <p:cNvCxnSpPr/>
          <p:nvPr/>
        </p:nvCxnSpPr>
        <p:spPr>
          <a:xfrm flipH="1">
            <a:off x="2603921" y="902526"/>
            <a:ext cx="2155804" cy="174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0CB0FD-1B51-4BAA-7037-0F2F1B1CAB28}"/>
              </a:ext>
            </a:extLst>
          </p:cNvPr>
          <p:cNvSpPr/>
          <p:nvPr/>
        </p:nvSpPr>
        <p:spPr>
          <a:xfrm>
            <a:off x="4317664" y="5728625"/>
            <a:ext cx="1289849" cy="215426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3E206-16DF-9AB8-7DA3-5DD2564E12FE}"/>
              </a:ext>
            </a:extLst>
          </p:cNvPr>
          <p:cNvSpPr txBox="1"/>
          <p:nvPr/>
        </p:nvSpPr>
        <p:spPr>
          <a:xfrm>
            <a:off x="4771414" y="5417530"/>
            <a:ext cx="2144887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dirty="0"/>
              <a:t>C:\spring\sts-3.9.18.RELEASE&gt;sts.exe</a:t>
            </a:r>
            <a:endParaRPr lang="ko-KR" altLang="en-US" sz="9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AF9DE03-AE71-343E-FEEA-2992CD96B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021" y="4535265"/>
            <a:ext cx="2832246" cy="857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4AE0D8-15C8-0669-324B-D4750BC75C86}"/>
              </a:ext>
            </a:extLst>
          </p:cNvPr>
          <p:cNvSpPr txBox="1"/>
          <p:nvPr/>
        </p:nvSpPr>
        <p:spPr>
          <a:xfrm>
            <a:off x="10322719" y="5412407"/>
            <a:ext cx="1681905" cy="86177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sts.ini </a:t>
            </a:r>
            <a:r>
              <a:rPr lang="ko-KR" altLang="en-US" sz="1000" b="1" dirty="0"/>
              <a:t>파일에 </a:t>
            </a:r>
            <a:r>
              <a:rPr lang="en-US" altLang="ko-KR" sz="1000" b="1" dirty="0"/>
              <a:t>-</a:t>
            </a:r>
            <a:r>
              <a:rPr lang="en-US" altLang="ko-KR" sz="1000" b="1" dirty="0" err="1"/>
              <a:t>javaagent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키워드가 생겼는지 확인한다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없으면 설정해야 함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 err="1"/>
              <a:t>sts</a:t>
            </a:r>
            <a:r>
              <a:rPr lang="ko-KR" altLang="en-US" sz="1000" b="1" dirty="0"/>
              <a:t>재실행하기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2ECE55F-BDE9-4CAD-0B1B-AAF310F6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496" y="3608065"/>
            <a:ext cx="1681387" cy="71758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FFE65D-1BC1-FCD8-F0A3-F6701FD2C41B}"/>
              </a:ext>
            </a:extLst>
          </p:cNvPr>
          <p:cNvCxnSpPr/>
          <p:nvPr/>
        </p:nvCxnSpPr>
        <p:spPr>
          <a:xfrm>
            <a:off x="8651081" y="4086225"/>
            <a:ext cx="497406" cy="52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437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6.11.2 </a:t>
            </a:r>
            <a:r>
              <a:rPr lang="ko-KR" altLang="en-US" sz="1400" b="1" dirty="0">
                <a:solidFill>
                  <a:srgbClr val="7030A0"/>
                </a:solidFill>
              </a:rPr>
              <a:t>롬복 적용</a:t>
            </a: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5373E9-5B69-0773-A3B6-4DA082AC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942" y="1007740"/>
            <a:ext cx="8198271" cy="508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DCED4F-1339-7278-CC62-2925C9436796}"/>
              </a:ext>
            </a:extLst>
          </p:cNvPr>
          <p:cNvSpPr txBox="1"/>
          <p:nvPr/>
        </p:nvSpPr>
        <p:spPr>
          <a:xfrm>
            <a:off x="889074" y="1618806"/>
            <a:ext cx="4968802" cy="521681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package </a:t>
            </a:r>
            <a:r>
              <a:rPr lang="en-US" altLang="ko-KR" sz="900" dirty="0" err="1">
                <a:latin typeface="Consolas" panose="020B0609020204030204" pitchFamily="49" charset="0"/>
              </a:rPr>
              <a:t>com.springboot.jpa.data.entity</a:t>
            </a:r>
            <a:r>
              <a:rPr lang="en-US" altLang="ko-KR" sz="9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@Table(name = "product")</a:t>
            </a: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public class Product {</a:t>
            </a: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@Id</a:t>
            </a: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9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900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private Long number;</a:t>
            </a:r>
          </a:p>
          <a:p>
            <a:pPr algn="l"/>
            <a:endParaRPr lang="en-US" altLang="ko-KR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private String name;</a:t>
            </a:r>
          </a:p>
          <a:p>
            <a:pPr algn="l"/>
            <a:endParaRPr lang="en-US" altLang="ko-KR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private Integer price;</a:t>
            </a:r>
          </a:p>
          <a:p>
            <a:pPr algn="l"/>
            <a:endParaRPr lang="en-US" altLang="ko-KR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private Integer stock;</a:t>
            </a:r>
          </a:p>
          <a:p>
            <a:pPr algn="l"/>
            <a:endParaRPr lang="en-US" altLang="ko-KR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private </a:t>
            </a:r>
            <a:r>
              <a:rPr lang="en-US" altLang="ko-KR" sz="9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createdAt</a:t>
            </a:r>
            <a:r>
              <a:rPr lang="en-US" altLang="ko-KR" sz="9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    private </a:t>
            </a:r>
            <a:r>
              <a:rPr lang="en-US" altLang="ko-KR" sz="9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900" dirty="0"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latin typeface="Consolas" panose="020B0609020204030204" pitchFamily="49" charset="0"/>
              </a:rPr>
              <a:t>updatedAt</a:t>
            </a:r>
            <a:r>
              <a:rPr lang="en-US" altLang="ko-KR" sz="9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public Product(Long number, String name, Integer price, Integer stock,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LocalDateTime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createdAt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LocalDateTime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updatedAt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this.number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= number;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    this.name = name;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this.price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= price;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this.stock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= stock;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this.createdAt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createdAt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this.updatedAt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7030A0"/>
                </a:solidFill>
                <a:latin typeface="Consolas" panose="020B0609020204030204" pitchFamily="49" charset="0"/>
              </a:rPr>
              <a:t>updatedAt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public Product(){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    ... getter/setter </a:t>
            </a:r>
            <a:r>
              <a:rPr lang="ko-KR" altLang="en-US" sz="900" dirty="0">
                <a:solidFill>
                  <a:srgbClr val="7030A0"/>
                </a:solidFill>
                <a:latin typeface="Consolas" panose="020B0609020204030204" pitchFamily="49" charset="0"/>
              </a:rPr>
              <a:t>메서드 생략</a:t>
            </a:r>
            <a:r>
              <a:rPr lang="en-US" altLang="ko-KR" sz="900" dirty="0">
                <a:solidFill>
                  <a:srgbClr val="7030A0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 sz="9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AEDFC-08F2-4CFA-0593-F043D9D2D35E}"/>
              </a:ext>
            </a:extLst>
          </p:cNvPr>
          <p:cNvSpPr txBox="1"/>
          <p:nvPr/>
        </p:nvSpPr>
        <p:spPr>
          <a:xfrm>
            <a:off x="7021408" y="1334927"/>
            <a:ext cx="4110438" cy="54784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package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com.springboot.jpa.data.entity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java.time.LocalDateTime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javax.persistence.Column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javax.persistence.Entity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javax.persistence.GeneratedValue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javax.persistence.GenerationType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javax.persistence.Id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javax.persistence.Table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import </a:t>
            </a:r>
            <a:r>
              <a:rPr lang="en-US" altLang="ko-KR" sz="1000" dirty="0" err="1">
                <a:latin typeface="Consolas" panose="020B0609020204030204" pitchFamily="49" charset="0"/>
              </a:rPr>
              <a:t>lombok</a:t>
            </a:r>
            <a:r>
              <a:rPr lang="en-US" altLang="ko-KR" sz="1000" dirty="0">
                <a:latin typeface="Consolas" panose="020B0609020204030204" pitchFamily="49" charset="0"/>
              </a:rPr>
              <a:t>.*;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@Getter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@Setter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@Table(name = "product")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public class Product {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@Id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0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000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Long number;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String name;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Integer price;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Integer stock;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</a:t>
            </a:r>
            <a:r>
              <a:rPr lang="en-US" altLang="ko-KR" sz="10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createdAt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</a:t>
            </a:r>
            <a:r>
              <a:rPr lang="en-US" altLang="ko-KR" sz="10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updatedAt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E0053-BFAC-186F-931E-56530A69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252" y="1450952"/>
            <a:ext cx="1809843" cy="45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FA8C4F-996B-A0FE-D077-23CE6DEF4840}"/>
              </a:ext>
            </a:extLst>
          </p:cNvPr>
          <p:cNvSpPr/>
          <p:nvPr/>
        </p:nvSpPr>
        <p:spPr>
          <a:xfrm>
            <a:off x="5993606" y="3657600"/>
            <a:ext cx="635794" cy="3429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000FB4-FC18-47C0-02D9-AEE3EDC79827}"/>
              </a:ext>
            </a:extLst>
          </p:cNvPr>
          <p:cNvSpPr/>
          <p:nvPr/>
        </p:nvSpPr>
        <p:spPr>
          <a:xfrm>
            <a:off x="932567" y="4644668"/>
            <a:ext cx="4832392" cy="19801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1C5FE-FC95-8061-FC7C-D2C7578427EF}"/>
              </a:ext>
            </a:extLst>
          </p:cNvPr>
          <p:cNvSpPr txBox="1"/>
          <p:nvPr/>
        </p:nvSpPr>
        <p:spPr>
          <a:xfrm>
            <a:off x="5072488" y="4039150"/>
            <a:ext cx="715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삭제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C42D536-A7A4-121F-B45A-B9B3A53CC5F2}"/>
              </a:ext>
            </a:extLst>
          </p:cNvPr>
          <p:cNvCxnSpPr/>
          <p:nvPr/>
        </p:nvCxnSpPr>
        <p:spPr>
          <a:xfrm flipH="1">
            <a:off x="5189674" y="4346927"/>
            <a:ext cx="96890" cy="29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7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 </a:t>
            </a:r>
            <a:r>
              <a:rPr lang="ko-KR" altLang="en-US" sz="1400" b="1">
                <a:solidFill>
                  <a:srgbClr val="7030A0"/>
                </a:solidFill>
              </a:rPr>
              <a:t>마리아</a:t>
            </a:r>
            <a:r>
              <a:rPr lang="en-US" altLang="ko-KR" sz="1400" b="1">
                <a:solidFill>
                  <a:srgbClr val="7030A0"/>
                </a:solidFill>
              </a:rPr>
              <a:t>DB </a:t>
            </a:r>
            <a:r>
              <a:rPr lang="ko-KR" altLang="en-US" sz="1400" b="1">
                <a:solidFill>
                  <a:srgbClr val="7030A0"/>
                </a:solidFill>
              </a:rPr>
              <a:t>설치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524" y="1000708"/>
            <a:ext cx="7306153" cy="4944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6.11.2 </a:t>
            </a:r>
            <a:r>
              <a:rPr lang="ko-KR" altLang="en-US" sz="1400" b="1" dirty="0">
                <a:solidFill>
                  <a:srgbClr val="7030A0"/>
                </a:solidFill>
              </a:rPr>
              <a:t>롬복 적용</a:t>
            </a:r>
            <a:endParaRPr lang="en-US" altLang="ko-KR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AEDFC-08F2-4CFA-0593-F043D9D2D35E}"/>
              </a:ext>
            </a:extLst>
          </p:cNvPr>
          <p:cNvSpPr txBox="1"/>
          <p:nvPr/>
        </p:nvSpPr>
        <p:spPr>
          <a:xfrm>
            <a:off x="5697575" y="1348972"/>
            <a:ext cx="4110438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package </a:t>
            </a:r>
            <a:r>
              <a:rPr lang="en-US" altLang="ko-KR" sz="1000" dirty="0" err="1">
                <a:latin typeface="Consolas" panose="020B0609020204030204" pitchFamily="49" charset="0"/>
              </a:rPr>
              <a:t>com.springboot.jpa.data.entity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@Getter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@Setter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@Table(name = "product")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public class Product {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@Id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@GeneratedValue(strategy = </a:t>
            </a:r>
            <a:r>
              <a:rPr lang="en-US" altLang="ko-KR" sz="1000" dirty="0" err="1">
                <a:latin typeface="Consolas" panose="020B0609020204030204" pitchFamily="49" charset="0"/>
              </a:rPr>
              <a:t>GenerationType.IDENTITY</a:t>
            </a:r>
            <a:r>
              <a:rPr lang="en-US" altLang="ko-KR" sz="1000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Long number;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String name;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Integer price;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@Column(nullable = false)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Integer stock;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</a:t>
            </a:r>
            <a:r>
              <a:rPr lang="en-US" altLang="ko-KR" sz="10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createdAt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    private </a:t>
            </a:r>
            <a:r>
              <a:rPr lang="en-US" altLang="ko-KR" sz="10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000" dirty="0"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latin typeface="Consolas" panose="020B0609020204030204" pitchFamily="49" charset="0"/>
              </a:rPr>
              <a:t>updatedAt</a:t>
            </a:r>
            <a:r>
              <a:rPr lang="en-US" altLang="ko-KR" sz="10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97E34B-15AD-0D78-D4F3-DBAEEFE77EAD}"/>
              </a:ext>
            </a:extLst>
          </p:cNvPr>
          <p:cNvGrpSpPr/>
          <p:nvPr/>
        </p:nvGrpSpPr>
        <p:grpSpPr>
          <a:xfrm>
            <a:off x="1102426" y="1348972"/>
            <a:ext cx="4330923" cy="4160056"/>
            <a:chOff x="1120239" y="1498536"/>
            <a:chExt cx="4330923" cy="416005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B8892AA-10DD-9418-E480-D65111022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0239" y="1498536"/>
              <a:ext cx="4330923" cy="41086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40AC718-6C1C-E653-3043-AA2131E2226E}"/>
                </a:ext>
              </a:extLst>
            </p:cNvPr>
            <p:cNvSpPr/>
            <p:nvPr/>
          </p:nvSpPr>
          <p:spPr>
            <a:xfrm>
              <a:off x="1460665" y="3057896"/>
              <a:ext cx="3948545" cy="260069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6DF836C-257A-0CD6-3F0E-A3F6B5989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594" y="5602550"/>
            <a:ext cx="5736955" cy="998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ACF7A1A-5CB4-ABDB-3BD2-F8BB3128644A}"/>
              </a:ext>
            </a:extLst>
          </p:cNvPr>
          <p:cNvCxnSpPr/>
          <p:nvPr/>
        </p:nvCxnSpPr>
        <p:spPr>
          <a:xfrm flipH="1">
            <a:off x="2228472" y="2258750"/>
            <a:ext cx="3469103" cy="80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9C15E1-7254-9EDD-8F6F-457C87946D78}"/>
              </a:ext>
            </a:extLst>
          </p:cNvPr>
          <p:cNvCxnSpPr/>
          <p:nvPr/>
        </p:nvCxnSpPr>
        <p:spPr>
          <a:xfrm flipH="1">
            <a:off x="3263984" y="2416196"/>
            <a:ext cx="2433591" cy="702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2233B9-D997-6D7E-F909-144989B5C1BA}"/>
              </a:ext>
            </a:extLst>
          </p:cNvPr>
          <p:cNvCxnSpPr>
            <a:cxnSpLocks/>
          </p:cNvCxnSpPr>
          <p:nvPr/>
        </p:nvCxnSpPr>
        <p:spPr>
          <a:xfrm flipH="1">
            <a:off x="3759705" y="1948399"/>
            <a:ext cx="1937870" cy="194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2EADC2-A820-07A6-F830-1E62BA0622A4}"/>
              </a:ext>
            </a:extLst>
          </p:cNvPr>
          <p:cNvCxnSpPr>
            <a:cxnSpLocks/>
          </p:cNvCxnSpPr>
          <p:nvPr/>
        </p:nvCxnSpPr>
        <p:spPr>
          <a:xfrm flipH="1">
            <a:off x="4020938" y="2113415"/>
            <a:ext cx="1676637" cy="274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DE31C798-7A76-86DE-093C-5DC23BA4A6CC}"/>
              </a:ext>
            </a:extLst>
          </p:cNvPr>
          <p:cNvSpPr/>
          <p:nvPr/>
        </p:nvSpPr>
        <p:spPr>
          <a:xfrm>
            <a:off x="3736323" y="4481166"/>
            <a:ext cx="224059" cy="8296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EF5D8CAB-78F5-2EAD-BC5F-DA5503937C43}"/>
              </a:ext>
            </a:extLst>
          </p:cNvPr>
          <p:cNvSpPr/>
          <p:nvPr/>
        </p:nvSpPr>
        <p:spPr>
          <a:xfrm>
            <a:off x="3506209" y="3429000"/>
            <a:ext cx="224059" cy="9053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8F8AFE74-8C52-4E80-618A-4D258C0F6BDE}"/>
              </a:ext>
            </a:extLst>
          </p:cNvPr>
          <p:cNvSpPr/>
          <p:nvPr/>
        </p:nvSpPr>
        <p:spPr>
          <a:xfrm>
            <a:off x="2379862" y="1948399"/>
            <a:ext cx="187725" cy="9038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525411E4-411A-40D0-9E85-7898146B8042}"/>
              </a:ext>
            </a:extLst>
          </p:cNvPr>
          <p:cNvSpPr/>
          <p:nvPr/>
        </p:nvSpPr>
        <p:spPr>
          <a:xfrm>
            <a:off x="5699797" y="2852201"/>
            <a:ext cx="289221" cy="2190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D977D8-DC74-6192-EEAC-F1F24B11D6EE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2609976" y="2416196"/>
            <a:ext cx="3089821" cy="1531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059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6.11.2 </a:t>
            </a:r>
            <a:r>
              <a:rPr lang="ko-KR" altLang="en-US" sz="1400" b="1" dirty="0">
                <a:solidFill>
                  <a:srgbClr val="7030A0"/>
                </a:solidFill>
              </a:rPr>
              <a:t>롬복의 주요 </a:t>
            </a:r>
            <a:r>
              <a:rPr lang="ko-KR" altLang="en-US" sz="1400" b="1" dirty="0" err="1">
                <a:solidFill>
                  <a:srgbClr val="7030A0"/>
                </a:solidFill>
              </a:rPr>
              <a:t>어노테이션</a:t>
            </a: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7A3C89-FDE1-6B66-8618-A90C86D3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33" y="1402371"/>
            <a:ext cx="5677192" cy="330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175A72-B9E0-53DC-6517-9E1F6A03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33" y="1967188"/>
            <a:ext cx="8141118" cy="800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2A4F5-C8DD-6070-6346-C6FDFC7641C3}"/>
              </a:ext>
            </a:extLst>
          </p:cNvPr>
          <p:cNvSpPr txBox="1"/>
          <p:nvPr/>
        </p:nvSpPr>
        <p:spPr>
          <a:xfrm>
            <a:off x="1053354" y="2906312"/>
            <a:ext cx="411043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public Long </a:t>
            </a:r>
            <a:r>
              <a:rPr lang="en-US" altLang="ko-KR" sz="1200" dirty="0" err="1">
                <a:latin typeface="Consolas" panose="020B0609020204030204" pitchFamily="49" charset="0"/>
              </a:rPr>
              <a:t>getNumber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return </a:t>
            </a:r>
            <a:r>
              <a:rPr lang="en-US" altLang="ko-KR" sz="1200" dirty="0" err="1">
                <a:latin typeface="Consolas" panose="020B0609020204030204" pitchFamily="49" charset="0"/>
              </a:rPr>
              <a:t>this.number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public String </a:t>
            </a:r>
            <a:r>
              <a:rPr lang="en-US" altLang="ko-KR" sz="1200" dirty="0" err="1">
                <a:latin typeface="Consolas" panose="020B0609020204030204" pitchFamily="49" charset="0"/>
              </a:rPr>
              <a:t>getName</a:t>
            </a:r>
            <a:r>
              <a:rPr lang="en-US" altLang="ko-KR" sz="1200" dirty="0"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return this.name;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  :           :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setNumber</a:t>
            </a:r>
            <a:r>
              <a:rPr lang="en-US" altLang="ko-KR" sz="1200" dirty="0">
                <a:latin typeface="Consolas" panose="020B0609020204030204" pitchFamily="49" charset="0"/>
              </a:rPr>
              <a:t>(Long number)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latin typeface="Consolas" panose="020B0609020204030204" pitchFamily="49" charset="0"/>
              </a:rPr>
              <a:t>this.number</a:t>
            </a:r>
            <a:r>
              <a:rPr lang="en-US" altLang="ko-KR" sz="1200" dirty="0">
                <a:latin typeface="Consolas" panose="020B0609020204030204" pitchFamily="49" charset="0"/>
              </a:rPr>
              <a:t> = number;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latin typeface="Consolas" panose="020B0609020204030204" pitchFamily="49" charset="0"/>
              </a:rPr>
              <a:t>setName</a:t>
            </a:r>
            <a:r>
              <a:rPr lang="en-US" altLang="ko-KR" sz="1200" dirty="0">
                <a:latin typeface="Consolas" panose="020B0609020204030204" pitchFamily="49" charset="0"/>
              </a:rPr>
              <a:t>(String name) {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    this.name = name;</a:t>
            </a:r>
          </a:p>
          <a:p>
            <a:pPr algn="l"/>
            <a:r>
              <a:rPr lang="en-US" altLang="ko-KR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225E1E-F9A7-B224-437E-E1A82D692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948" y="5708325"/>
            <a:ext cx="8191921" cy="57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427636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6.11.2 </a:t>
            </a:r>
            <a:r>
              <a:rPr lang="ko-KR" altLang="en-US" sz="1400" b="1" dirty="0">
                <a:solidFill>
                  <a:srgbClr val="7030A0"/>
                </a:solidFill>
              </a:rPr>
              <a:t>롬복의 주요 </a:t>
            </a:r>
            <a:r>
              <a:rPr lang="ko-KR" altLang="en-US" sz="1400" b="1" dirty="0" err="1">
                <a:solidFill>
                  <a:srgbClr val="7030A0"/>
                </a:solidFill>
              </a:rPr>
              <a:t>어노테이션</a:t>
            </a:r>
            <a:endParaRPr lang="en-US" altLang="ko-KR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2A4F5-C8DD-6070-6346-C6FDFC7641C3}"/>
              </a:ext>
            </a:extLst>
          </p:cNvPr>
          <p:cNvSpPr txBox="1"/>
          <p:nvPr/>
        </p:nvSpPr>
        <p:spPr>
          <a:xfrm>
            <a:off x="1124606" y="3177773"/>
            <a:ext cx="9699753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public Product(Long number, String name, Integer price, Integer stock, </a:t>
            </a:r>
            <a:r>
              <a:rPr lang="en-US" altLang="ko-KR" sz="11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createdAt</a:t>
            </a:r>
            <a:r>
              <a:rPr lang="en-US" altLang="ko-KR" sz="1100" dirty="0"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latin typeface="Consolas" panose="020B0609020204030204" pitchFamily="49" charset="0"/>
              </a:rPr>
              <a:t>LocalDateTime</a:t>
            </a:r>
            <a:r>
              <a:rPr lang="en-US" altLang="ko-KR" sz="1100" dirty="0"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</a:rPr>
              <a:t>updatedAt</a:t>
            </a:r>
            <a:r>
              <a:rPr lang="en-US" altLang="ko-KR" sz="1100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this.number</a:t>
            </a:r>
            <a:r>
              <a:rPr lang="en-US" altLang="ko-KR" sz="1100" dirty="0">
                <a:latin typeface="Consolas" panose="020B0609020204030204" pitchFamily="49" charset="0"/>
              </a:rPr>
              <a:t> = number;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this.name = name;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this.price</a:t>
            </a:r>
            <a:r>
              <a:rPr lang="en-US" altLang="ko-KR" sz="1100" dirty="0">
                <a:latin typeface="Consolas" panose="020B0609020204030204" pitchFamily="49" charset="0"/>
              </a:rPr>
              <a:t> = price;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this.stock</a:t>
            </a:r>
            <a:r>
              <a:rPr lang="en-US" altLang="ko-KR" sz="1100" dirty="0">
                <a:latin typeface="Consolas" panose="020B0609020204030204" pitchFamily="49" charset="0"/>
              </a:rPr>
              <a:t> = stock;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latin typeface="Consolas" panose="020B0609020204030204" pitchFamily="49" charset="0"/>
              </a:rPr>
              <a:t>this.createdAt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createdAt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	</a:t>
            </a:r>
            <a:r>
              <a:rPr lang="en-US" altLang="ko-KR" sz="1100" dirty="0" err="1">
                <a:latin typeface="Consolas" panose="020B0609020204030204" pitchFamily="49" charset="0"/>
              </a:rPr>
              <a:t>this.updatedAt</a:t>
            </a:r>
            <a:r>
              <a:rPr lang="en-US" altLang="ko-KR" sz="1100" dirty="0"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latin typeface="Consolas" panose="020B0609020204030204" pitchFamily="49" charset="0"/>
              </a:rPr>
              <a:t>updatedAt</a:t>
            </a:r>
            <a:r>
              <a:rPr lang="en-US" altLang="ko-KR" sz="11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public Product() {</a:t>
            </a:r>
          </a:p>
          <a:p>
            <a:pPr algn="l"/>
            <a:r>
              <a:rPr lang="en-US" altLang="ko-KR" sz="11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100" dirty="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3DAF5-666B-2409-7156-7E3C8372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73" y="1434824"/>
            <a:ext cx="7995061" cy="1644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900586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6.11.2 </a:t>
            </a:r>
            <a:r>
              <a:rPr lang="ko-KR" altLang="en-US" sz="1400" b="1">
                <a:solidFill>
                  <a:srgbClr val="7030A0"/>
                </a:solidFill>
              </a:rPr>
              <a:t>롬복의 주요 어노테이션</a:t>
            </a:r>
            <a:endParaRPr lang="en-US" altLang="ko-KR" sz="1400" b="1"/>
          </a:p>
        </p:txBody>
      </p:sp>
      <p:sp>
        <p:nvSpPr>
          <p:cNvPr id="9" name="TextBox 8"/>
          <p:cNvSpPr txBox="1"/>
          <p:nvPr/>
        </p:nvSpPr>
        <p:spPr>
          <a:xfrm>
            <a:off x="1077104" y="2367171"/>
            <a:ext cx="9699753" cy="9387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public String toString()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	return "Product(number=" + this.getNumber() + ", name=" + this.getName() + ", price=" + this.getPrice() + ", stock=" + this.getStock() + ", createdAt=" + this.getCreatedAt() + ", updatedAt=" + this.getUpdatedAt() + ")";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}</a:t>
            </a:r>
          </a:p>
          <a:p>
            <a:pPr algn="l">
              <a:defRPr/>
            </a:pPr>
            <a:endParaRPr lang="en-US" altLang="ko-KR" sz="1100">
              <a:latin typeface="Consola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4092" y="1353534"/>
            <a:ext cx="8008051" cy="9166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520413" y="1687652"/>
            <a:ext cx="515556" cy="27699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chemeClr val="bg2">
                    <a:lumMod val="75000"/>
                  </a:schemeClr>
                </a:solidFill>
              </a:rPr>
              <a:t>그대로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4092" y="3501540"/>
            <a:ext cx="7550538" cy="558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77104" y="4299001"/>
            <a:ext cx="9699753" cy="93871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@ToString(exclude = "name")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@Table(name = "product")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public class Product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	...(</a:t>
            </a:r>
            <a:r>
              <a:rPr lang="ko-KR" altLang="en-US" sz="1100">
                <a:latin typeface="Consolas"/>
              </a:rPr>
              <a:t>생략</a:t>
            </a:r>
            <a:r>
              <a:rPr lang="en-US" altLang="ko-KR" sz="1100"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941723" y="4498325"/>
            <a:ext cx="113611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6.11.2 </a:t>
            </a:r>
            <a:r>
              <a:rPr lang="ko-KR" altLang="en-US" sz="1400" b="1">
                <a:solidFill>
                  <a:srgbClr val="7030A0"/>
                </a:solidFill>
              </a:rPr>
              <a:t>롬복의 주요 어노테이션</a:t>
            </a:r>
            <a:endParaRPr lang="en-US" altLang="ko-KR" sz="1400" b="1"/>
          </a:p>
        </p:txBody>
      </p:sp>
      <p:sp>
        <p:nvSpPr>
          <p:cNvPr id="9" name="TextBox 8"/>
          <p:cNvSpPr txBox="1"/>
          <p:nvPr/>
        </p:nvSpPr>
        <p:spPr>
          <a:xfrm>
            <a:off x="1077104" y="2367171"/>
            <a:ext cx="5130815" cy="438581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>
                <a:latin typeface="Consolas"/>
              </a:rPr>
              <a:t>public boolean equals(final Object o) {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if (o == this) return true;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if (!(o instanceof Product)) return false;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Product other = (Product) o;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if (!other.canEqual((Object) this)) return false;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this$number = this.getNumber();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other$number = other.getNumber();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if (this$number == null ? other$number != null : !this$number.equals(other$number)) return false;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this$name = this.getName();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other$name = other.getName();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if (this$name == null ? other$name != null : !this$name.equals(other$name)) return false;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this$price = this.getPrice();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other$price = other.getPrice();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if (this$price == null ? other$price != null : !this$price.equals(other$price)) return false;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this$stock = this.getStock();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other$stock = other.getStock();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if (this$stock == null ? other$stock != null : !this$stock.equals(other$stock)) return false;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this$createdAt = this.getCreatedAt();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other$createdAt = other.getCreatedAt();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if (this$createdAt == null ? other$createdAt != null : !this$createdAt.equals(other$createdAt)) return false;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this$updatedAt = this.getUpdatedAt();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other$updatedAt = other.getUpdatedAt();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if (this$updatedAt == null ? other$updatedAt != null : !this$updatedAt.equals(other$updatedAt)) return false;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return true;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6331" y="2405784"/>
            <a:ext cx="4887926" cy="327782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>
                <a:latin typeface="Consolas"/>
              </a:rPr>
              <a:t>protected boolean canEqual(final Object other) {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return other instanceof Product;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}</a:t>
            </a:r>
          </a:p>
          <a:p>
            <a:pPr algn="l">
              <a:defRPr/>
            </a:pPr>
            <a:endParaRPr lang="en-US" altLang="ko-KR" sz="900">
              <a:latin typeface="Consolas"/>
            </a:endParaRPr>
          </a:p>
          <a:p>
            <a:pPr algn="l">
              <a:defRPr/>
            </a:pPr>
            <a:r>
              <a:rPr lang="en-US" altLang="ko-KR" sz="900">
                <a:latin typeface="Consolas"/>
              </a:rPr>
              <a:t>public int hashCode() {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int PRIME = 59;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int result = 1;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$number = this.getNumber();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result = result * PRIME + ($number == null ? 43 : $number.hashCode());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$name = this.getName();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result = result * PRIME + ($name == null ? 43 : $name.hashCode());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$price = this.getPrice();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result = result * PRIME + ($price == null ? 43 : $price.hashCode());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$stock = this.getStock();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result = result * PRIME + ($stock == null ? 43 : $stock.hashCode());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$createdAt = this.getCreatedAt();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result = result * PRIME + ($createdAt == null ? 43 : $createdAt.hashCode());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final Object $updatedAt = this.getUpdatedAt();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result = result * PRIME + ($updatedAt == null ? 43 : $updatedAt.hashCode());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    return result;</a:t>
            </a:r>
          </a:p>
          <a:p>
            <a:pPr algn="l">
              <a:defRPr/>
            </a:pPr>
            <a:r>
              <a:rPr lang="en-US" altLang="ko-KR" sz="900">
                <a:latin typeface="Consolas"/>
              </a:rPr>
              <a:t>}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4092" y="1374060"/>
            <a:ext cx="7620392" cy="869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4" name="순서도: 다중 문서 3"/>
          <p:cNvSpPr/>
          <p:nvPr/>
        </p:nvSpPr>
        <p:spPr>
          <a:xfrm>
            <a:off x="834879" y="2278616"/>
            <a:ext cx="242225" cy="25433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466591" y="1931746"/>
            <a:ext cx="10900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53168" y="1039464"/>
            <a:ext cx="6205682" cy="54448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0000FF"/>
                </a:solidFill>
              </a:rPr>
              <a:t>동일성</a:t>
            </a:r>
            <a:r>
              <a:rPr lang="ko-KR" altLang="en-US" sz="1000"/>
              <a:t>은 두 개의 객체가 완전히 같은 경우 즉 주소 값이 같기 때문에 같은 객체를 말한다. </a:t>
            </a:r>
            <a:r>
              <a:rPr lang="ko-KR" altLang="en-US" sz="1000" b="1">
                <a:solidFill>
                  <a:srgbClr val="0000FF"/>
                </a:solidFill>
              </a:rPr>
              <a:t>동등성</a:t>
            </a:r>
            <a:r>
              <a:rPr lang="ko-KR" altLang="en-US" sz="1000"/>
              <a:t>은 두 개의 객체가 같은 정보를 갖고 있는 경우 즉 변수가 참조하고 있는 객체의 주소가 서로 다르더라도 내용만 같으면 두 변수는 동등하다고 말할 수 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06 </a:t>
            </a:r>
            <a:r>
              <a:rPr lang="ko-KR" altLang="en-US" sz="2400" b="1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6.11.2 </a:t>
            </a:r>
            <a:r>
              <a:rPr lang="ko-KR" altLang="en-US" sz="1400" b="1">
                <a:solidFill>
                  <a:srgbClr val="7030A0"/>
                </a:solidFill>
              </a:rPr>
              <a:t>롬복의 주요 어노테이션</a:t>
            </a:r>
            <a:endParaRPr lang="en-US" altLang="ko-KR" sz="1400"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8507" y="1434261"/>
            <a:ext cx="7963309" cy="1746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4682" y="3391232"/>
            <a:ext cx="7982360" cy="2305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7703221" y="3671374"/>
            <a:ext cx="56754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sz="1100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동등성은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7703221" y="3971925"/>
            <a:ext cx="39779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20366" y="3038763"/>
            <a:ext cx="3001977" cy="127727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100">
                <a:latin typeface="Consolas"/>
              </a:rPr>
              <a:t>@Entity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@EqualsAndHashCode(</a:t>
            </a:r>
            <a:r>
              <a:rPr lang="en-US" altLang="ko-KR" sz="1100">
                <a:solidFill>
                  <a:srgbClr val="FF0000"/>
                </a:solidFill>
                <a:latin typeface="Consolas"/>
              </a:rPr>
              <a:t>callSuper = true</a:t>
            </a:r>
            <a:r>
              <a:rPr lang="en-US" altLang="ko-KR" sz="1100"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@Table(name = "product")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public class Product extends BaseEntity {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	...(</a:t>
            </a:r>
            <a:r>
              <a:rPr lang="ko-KR" altLang="en-US" sz="1100">
                <a:latin typeface="Consolas"/>
              </a:rPr>
              <a:t>생략</a:t>
            </a:r>
            <a:r>
              <a:rPr lang="en-US" altLang="ko-KR" sz="1100">
                <a:latin typeface="Consolas"/>
              </a:rPr>
              <a:t>)</a:t>
            </a:r>
          </a:p>
          <a:p>
            <a:pPr algn="l">
              <a:defRPr/>
            </a:pPr>
            <a:r>
              <a:rPr lang="en-US" altLang="ko-KR" sz="1100">
                <a:latin typeface="Consolas"/>
              </a:rPr>
              <a:t>}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3410421" y="2999787"/>
            <a:ext cx="61148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06 </a:t>
            </a:r>
            <a:r>
              <a:rPr lang="ko-KR" altLang="en-US" sz="2400" b="1" dirty="0">
                <a:solidFill>
                  <a:srgbClr val="7030A0"/>
                </a:solidFill>
              </a:rPr>
              <a:t>데이터베이스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6.11.2 </a:t>
            </a:r>
            <a:r>
              <a:rPr lang="ko-KR" altLang="en-US" sz="1400" b="1" dirty="0">
                <a:solidFill>
                  <a:srgbClr val="7030A0"/>
                </a:solidFill>
              </a:rPr>
              <a:t>롬복의 주요 </a:t>
            </a:r>
            <a:r>
              <a:rPr lang="ko-KR" altLang="en-US" sz="1400" b="1" dirty="0" err="1">
                <a:solidFill>
                  <a:srgbClr val="7030A0"/>
                </a:solidFill>
              </a:rPr>
              <a:t>어노테이션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DD58D3-F929-D406-5E5D-A63AEF2F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62" y="1448568"/>
            <a:ext cx="8274475" cy="1003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00872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7.1 </a:t>
            </a:r>
            <a:r>
              <a:rPr lang="ko-KR" altLang="en-US" sz="1400" b="1" dirty="0">
                <a:solidFill>
                  <a:srgbClr val="7030A0"/>
                </a:solidFill>
              </a:rPr>
              <a:t>테스트 코드의 작성 이유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7.2 </a:t>
            </a:r>
            <a:r>
              <a:rPr lang="ko-KR" altLang="en-US" sz="1400" b="1" dirty="0">
                <a:solidFill>
                  <a:srgbClr val="7030A0"/>
                </a:solidFill>
              </a:rPr>
              <a:t>단위 테스트와 통합 테스트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7.3 </a:t>
            </a:r>
            <a:r>
              <a:rPr lang="ko-KR" altLang="en-US" sz="1400" b="1" dirty="0">
                <a:solidFill>
                  <a:srgbClr val="7030A0"/>
                </a:solidFill>
              </a:rPr>
              <a:t>테스트 코드를 작성하는 방법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7.4 Junit</a:t>
            </a:r>
            <a:r>
              <a:rPr lang="ko-KR" altLang="en-US" sz="1400" b="1" dirty="0">
                <a:solidFill>
                  <a:srgbClr val="7030A0"/>
                </a:solidFill>
              </a:rPr>
              <a:t>를 활용한 테스트 코드 작성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7.5 </a:t>
            </a:r>
            <a:r>
              <a:rPr lang="en-US" altLang="ko-KR" sz="1400" b="1" dirty="0" err="1">
                <a:solidFill>
                  <a:srgbClr val="7030A0"/>
                </a:solidFill>
              </a:rPr>
              <a:t>JaCoCo</a:t>
            </a:r>
            <a:r>
              <a:rPr lang="ko-KR" altLang="en-US" sz="1400" b="1" dirty="0">
                <a:solidFill>
                  <a:srgbClr val="7030A0"/>
                </a:solidFill>
              </a:rPr>
              <a:t>를 활용한 테스트 커버리지 확인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7.6 </a:t>
            </a:r>
            <a:r>
              <a:rPr lang="ko-KR" altLang="en-US" sz="1400" b="1" dirty="0">
                <a:solidFill>
                  <a:srgbClr val="7030A0"/>
                </a:solidFill>
              </a:rPr>
              <a:t>테스트 주도 개발</a:t>
            </a:r>
            <a:r>
              <a:rPr lang="en-US" altLang="ko-KR" sz="1400" b="1" dirty="0">
                <a:solidFill>
                  <a:srgbClr val="7030A0"/>
                </a:solidFill>
              </a:rPr>
              <a:t>(TDD)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D0CC77-1E72-72BE-9093-5A6854DA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43" y="1150459"/>
            <a:ext cx="3981655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98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1D53-4AA2-0B59-4D1F-ED28718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07 </a:t>
            </a:r>
            <a:r>
              <a:rPr lang="ko-KR" altLang="en-US" sz="2400" b="1" dirty="0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7574D-4A12-616F-B1AB-942DD064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7.1 </a:t>
            </a:r>
            <a:r>
              <a:rPr lang="ko-KR" altLang="en-US" sz="1400" b="1" dirty="0">
                <a:solidFill>
                  <a:srgbClr val="7030A0"/>
                </a:solidFill>
              </a:rPr>
              <a:t>테스트 코드의 작성 이유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B44C1F-FD18-BAB2-F295-8A5B7115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03" y="1401230"/>
            <a:ext cx="8122008" cy="2877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308664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0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7030A0"/>
                </a:solidFill>
              </a:rPr>
              <a:t>07 </a:t>
            </a:r>
            <a:r>
              <a:rPr lang="ko-KR" altLang="en-US" sz="2400" b="1">
                <a:solidFill>
                  <a:srgbClr val="7030A0"/>
                </a:solidFill>
              </a:rPr>
              <a:t>테스트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4700"/>
            <a:ext cx="10515600" cy="5136530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 b="1">
                <a:solidFill>
                  <a:srgbClr val="7030A0"/>
                </a:solidFill>
              </a:rPr>
              <a:t>7.1 </a:t>
            </a:r>
            <a:r>
              <a:rPr lang="ko-KR" altLang="en-US" sz="1400" b="1">
                <a:solidFill>
                  <a:srgbClr val="7030A0"/>
                </a:solidFill>
              </a:rPr>
              <a:t>테스트 코드의 작성 이유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14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0155" y="1410261"/>
            <a:ext cx="9439757" cy="4127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0640" y="3757110"/>
            <a:ext cx="303107" cy="2111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56554" y="1921053"/>
            <a:ext cx="202384" cy="2298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33805" y="3305282"/>
            <a:ext cx="187927" cy="2366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6174" y="3357256"/>
            <a:ext cx="108420" cy="18929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V="1">
            <a:off x="1439334" y="1692088"/>
            <a:ext cx="6337548" cy="242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417357" y="3061696"/>
            <a:ext cx="5543987" cy="65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17357" y="4449420"/>
            <a:ext cx="5425702" cy="560"/>
          </a:xfrm>
          <a:prstGeom prst="line">
            <a:avLst/>
          </a:prstGeom>
          <a:noFill/>
          <a:ln w="254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10850</Words>
  <Application>Microsoft Office PowerPoint</Application>
  <PresentationFormat>와이드스크린</PresentationFormat>
  <Paragraphs>2346</Paragraphs>
  <Slides>164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164</vt:i4>
      </vt:variant>
    </vt:vector>
  </HeadingPairs>
  <TitlesOfParts>
    <vt:vector size="173" baseType="lpstr">
      <vt:lpstr>-apple-system</vt:lpstr>
      <vt:lpstr>Arial Unicode MS</vt:lpstr>
      <vt:lpstr>Fira Mono</vt:lpstr>
      <vt:lpstr>KoPub돋움체 Bold</vt:lpstr>
      <vt:lpstr>Spoqa Han Sans</vt:lpstr>
      <vt:lpstr>맑은 고딕</vt:lpstr>
      <vt:lpstr>Arial</vt:lpstr>
      <vt:lpstr>Consolas</vt:lpstr>
      <vt:lpstr>Office 테마</vt:lpstr>
      <vt:lpstr>스프링 부트 핵심 가이드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06 데이터베이스 연동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  <vt:lpstr>07 테스트 코드 작성하기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스프링부트 핵심 가이드</dc:title>
  <dc:creator>박 대원</dc:creator>
  <cp:lastModifiedBy>권오성</cp:lastModifiedBy>
  <cp:revision>667</cp:revision>
  <dcterms:created xsi:type="dcterms:W3CDTF">2022-07-17T11:37:43Z</dcterms:created>
  <dcterms:modified xsi:type="dcterms:W3CDTF">2023-04-11T15:28:14Z</dcterms:modified>
  <cp:version>1000.0000.01</cp:version>
</cp:coreProperties>
</file>